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5" r:id="rId5"/>
    <p:sldId id="337" r:id="rId6"/>
    <p:sldId id="329" r:id="rId7"/>
    <p:sldId id="321" r:id="rId8"/>
    <p:sldId id="310" r:id="rId9"/>
    <p:sldId id="339" r:id="rId10"/>
    <p:sldId id="325" r:id="rId11"/>
    <p:sldId id="323" r:id="rId12"/>
    <p:sldId id="326" r:id="rId13"/>
    <p:sldId id="330" r:id="rId14"/>
    <p:sldId id="328" r:id="rId15"/>
    <p:sldId id="331" r:id="rId16"/>
    <p:sldId id="333" r:id="rId17"/>
    <p:sldId id="334" r:id="rId18"/>
    <p:sldId id="332" r:id="rId19"/>
    <p:sldId id="336" r:id="rId20"/>
    <p:sldId id="312" r:id="rId21"/>
    <p:sldId id="338" r:id="rId22"/>
    <p:sldId id="340" r:id="rId23"/>
    <p:sldId id="341" r:id="rId24"/>
    <p:sldId id="343" r:id="rId25"/>
    <p:sldId id="342" r:id="rId26"/>
    <p:sldId id="346" r:id="rId27"/>
    <p:sldId id="347" r:id="rId28"/>
    <p:sldId id="344" r:id="rId29"/>
    <p:sldId id="345" r:id="rId30"/>
  </p:sldIdLst>
  <p:sldSz cx="12188825" cy="6858000"/>
  <p:notesSz cx="6858000" cy="9144000"/>
  <p:custDataLst>
    <p:tags r:id="rId33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33D5741-E001-4377-9C50-33F933BE6B06}">
          <p14:sldIdLst>
            <p14:sldId id="265"/>
            <p14:sldId id="337"/>
            <p14:sldId id="329"/>
            <p14:sldId id="321"/>
            <p14:sldId id="310"/>
            <p14:sldId id="339"/>
            <p14:sldId id="325"/>
            <p14:sldId id="323"/>
            <p14:sldId id="326"/>
            <p14:sldId id="330"/>
            <p14:sldId id="328"/>
            <p14:sldId id="331"/>
            <p14:sldId id="333"/>
            <p14:sldId id="334"/>
            <p14:sldId id="332"/>
            <p14:sldId id="336"/>
            <p14:sldId id="312"/>
            <p14:sldId id="338"/>
            <p14:sldId id="340"/>
            <p14:sldId id="341"/>
            <p14:sldId id="343"/>
            <p14:sldId id="342"/>
            <p14:sldId id="346"/>
            <p14:sldId id="347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80" autoAdjust="0"/>
  </p:normalViewPr>
  <p:slideViewPr>
    <p:cSldViewPr showGuides="1">
      <p:cViewPr>
        <p:scale>
          <a:sx n="66" d="100"/>
          <a:sy n="66" d="100"/>
        </p:scale>
        <p:origin x="48" y="6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chevron2" loCatId="process" qsTypeId="urn:microsoft.com/office/officeart/2005/8/quickstyle/simple5" qsCatId="simple" csTypeId="urn:microsoft.com/office/officeart/2005/8/colors/accent1_5" csCatId="accent1" phldr="1"/>
      <dgm:spPr/>
      <dgm:t>
        <a:bodyPr rtlCol="0"/>
        <a:lstStyle/>
        <a:p>
          <a:pPr rtl="0"/>
          <a:endParaRPr lang="en-US"/>
        </a:p>
      </dgm:t>
    </dgm:pt>
    <dgm:pt modelId="{FB986F71-3126-4196-BD30-74AEDC39A1CA}">
      <dgm:prSet phldrT="[Text]" custT="1"/>
      <dgm:sp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 rtlCol="0"/>
        <a:lstStyle/>
        <a:p>
          <a:pPr rtl="0"/>
          <a:r>
            <a:rPr lang="uk-UA" sz="2000" dirty="0"/>
            <a:t>1</a:t>
          </a:r>
          <a:endParaRPr lang="en-US" sz="2000" dirty="0"/>
        </a:p>
      </dgm:t>
    </dgm:pt>
    <dgm:pt modelId="{9B3CE34A-9B3E-4D5F-94E0-DFBB94FF5A03}" type="par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D0B150DF-3AA4-454C-8652-25880449C422}" type="sib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58828492-5CEF-4AFE-95CB-5D7E6A18158B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 rtlCol="0"/>
        <a:lstStyle/>
        <a:p>
          <a:pPr rtl="0">
            <a:buNone/>
          </a:pPr>
          <a:r>
            <a:rPr lang="uk-UA" sz="2000" dirty="0"/>
            <a:t>Розрахувати помилку вихідного шару</a:t>
          </a:r>
          <a:endParaRPr lang="en-US" sz="2000" dirty="0"/>
        </a:p>
      </dgm:t>
    </dgm:pt>
    <dgm:pt modelId="{F664BA43-1B81-496F-A04E-CE4B4A525697}" type="par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2D386477-EC66-449A-8D41-5F8A212C3D8E}" type="sib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DABC1AD6-9F81-4764-AA57-F9E19E97744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pPr>
            <a:buFont typeface="+mj-lt"/>
            <a:buNone/>
          </a:pPr>
          <a:r>
            <a:rPr lang="uk-UA" sz="2000" dirty="0"/>
            <a:t>Розрахувати </a:t>
          </a:r>
          <a:r>
            <a:rPr lang="uk-UA" sz="2000" dirty="0" err="1"/>
            <a:t>рекурсивно</a:t>
          </a:r>
          <a:r>
            <a:rPr lang="uk-UA" sz="2000" dirty="0"/>
            <a:t> помилки решти шарів.</a:t>
          </a:r>
          <a:endParaRPr lang="en-US" sz="2000" dirty="0"/>
        </a:p>
      </dgm:t>
    </dgm:pt>
    <dgm:pt modelId="{27EF0190-FEEE-407B-BB29-9899CE115903}" type="parTrans" cxnId="{6216F7A7-55E6-4D67-8BCD-7C8AAF2F9690}">
      <dgm:prSet/>
      <dgm:spPr/>
      <dgm:t>
        <a:bodyPr/>
        <a:lstStyle/>
        <a:p>
          <a:endParaRPr lang="ru-RU"/>
        </a:p>
      </dgm:t>
    </dgm:pt>
    <dgm:pt modelId="{38439EAE-4457-423E-9DC2-451BE8302A0C}" type="sibTrans" cxnId="{6216F7A7-55E6-4D67-8BCD-7C8AAF2F9690}">
      <dgm:prSet/>
      <dgm:spPr/>
      <dgm:t>
        <a:bodyPr/>
        <a:lstStyle/>
        <a:p>
          <a:endParaRPr lang="ru-RU"/>
        </a:p>
      </dgm:t>
    </dgm:pt>
    <dgm:pt modelId="{305D8D79-F1A8-479D-9782-9308506A5FBB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pPr>
            <a:buFont typeface="+mj-lt"/>
            <a:buNone/>
          </a:pPr>
          <a:r>
            <a:rPr lang="uk-UA" sz="2000" dirty="0"/>
            <a:t>Скоригувати ваги нейронів</a:t>
          </a:r>
          <a:endParaRPr lang="en-US" sz="2000" dirty="0"/>
        </a:p>
      </dgm:t>
    </dgm:pt>
    <dgm:pt modelId="{14B7B523-4157-48BE-A89A-CECBF2B90FC4}" type="parTrans" cxnId="{D0AE30D9-6D25-4BE5-958A-2A02E39CF537}">
      <dgm:prSet/>
      <dgm:spPr/>
      <dgm:t>
        <a:bodyPr/>
        <a:lstStyle/>
        <a:p>
          <a:endParaRPr lang="ru-RU"/>
        </a:p>
      </dgm:t>
    </dgm:pt>
    <dgm:pt modelId="{736BEDB2-FE61-4A19-82C0-96EB0D6AC78F}" type="sibTrans" cxnId="{D0AE30D9-6D25-4BE5-958A-2A02E39CF537}">
      <dgm:prSet/>
      <dgm:spPr/>
      <dgm:t>
        <a:bodyPr/>
        <a:lstStyle/>
        <a:p>
          <a:endParaRPr lang="ru-RU"/>
        </a:p>
      </dgm:t>
    </dgm:pt>
    <dgm:pt modelId="{C105A07A-17D8-4A5D-8F88-215470AC8CFD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pPr>
            <a:buFont typeface="+mj-lt"/>
            <a:buNone/>
          </a:pPr>
          <a:r>
            <a:rPr lang="uk-UA" sz="2000" dirty="0"/>
            <a:t>Якщо якість роботи мережі незадовільна, перейти до кроку 1, інакше – кінець.</a:t>
          </a:r>
          <a:endParaRPr lang="en-US" sz="2000" dirty="0"/>
        </a:p>
      </dgm:t>
    </dgm:pt>
    <dgm:pt modelId="{A0DBBE61-18A0-4760-AD26-DB09E46914A8}" type="parTrans" cxnId="{F4427D8E-C47C-4614-9774-69AF3B34AA07}">
      <dgm:prSet/>
      <dgm:spPr/>
      <dgm:t>
        <a:bodyPr/>
        <a:lstStyle/>
        <a:p>
          <a:endParaRPr lang="ru-RU"/>
        </a:p>
      </dgm:t>
    </dgm:pt>
    <dgm:pt modelId="{D7A0D1FC-6A99-4DE2-B76C-D6F9CD724939}" type="sibTrans" cxnId="{F4427D8E-C47C-4614-9774-69AF3B34AA07}">
      <dgm:prSet/>
      <dgm:spPr/>
      <dgm:t>
        <a:bodyPr/>
        <a:lstStyle/>
        <a:p>
          <a:endParaRPr lang="ru-RU"/>
        </a:p>
      </dgm:t>
    </dgm:pt>
    <dgm:pt modelId="{6B1B19C1-63A5-4348-928D-DAC3A44FCB39}">
      <dgm:prSet phldrT="[Text]" custT="1"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 rtlCol="0"/>
        <a:lstStyle/>
        <a:p>
          <a:pPr rtl="0"/>
          <a:r>
            <a:rPr lang="uk-UA" sz="2000" dirty="0"/>
            <a:t>3</a:t>
          </a:r>
          <a:endParaRPr lang="en-US" sz="2000" dirty="0"/>
        </a:p>
      </dgm:t>
    </dgm:pt>
    <dgm:pt modelId="{87C77CE4-0077-43DF-A6FA-5A81B40B5B5A}" type="parTrans" cxnId="{16E2C1F8-FE4B-430A-BE4B-72D2B136F2A5}">
      <dgm:prSet/>
      <dgm:spPr/>
      <dgm:t>
        <a:bodyPr/>
        <a:lstStyle/>
        <a:p>
          <a:endParaRPr lang="ru-RU"/>
        </a:p>
      </dgm:t>
    </dgm:pt>
    <dgm:pt modelId="{296C2B8F-C9CE-46A1-9608-E0919CD81DFA}" type="sibTrans" cxnId="{16E2C1F8-FE4B-430A-BE4B-72D2B136F2A5}">
      <dgm:prSet/>
      <dgm:spPr/>
      <dgm:t>
        <a:bodyPr/>
        <a:lstStyle/>
        <a:p>
          <a:endParaRPr lang="ru-RU"/>
        </a:p>
      </dgm:t>
    </dgm:pt>
    <dgm:pt modelId="{ACBBAD7F-78E1-4340-99F4-1C97D55D9E52}">
      <dgm:prSet phldrT="[Text]" custT="1"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 rtlCol="0"/>
        <a:lstStyle/>
        <a:p>
          <a:pPr rtl="0"/>
          <a:r>
            <a:rPr lang="uk-UA" sz="2000" dirty="0"/>
            <a:t>4</a:t>
          </a:r>
          <a:endParaRPr lang="en-US" sz="2000" dirty="0"/>
        </a:p>
      </dgm:t>
    </dgm:pt>
    <dgm:pt modelId="{5B76725E-DB7A-4135-A2C3-72B4B6ED0D20}" type="parTrans" cxnId="{2880796D-9ABB-49D1-A3D3-F5D8B2DA065A}">
      <dgm:prSet/>
      <dgm:spPr/>
      <dgm:t>
        <a:bodyPr/>
        <a:lstStyle/>
        <a:p>
          <a:endParaRPr lang="ru-RU"/>
        </a:p>
      </dgm:t>
    </dgm:pt>
    <dgm:pt modelId="{74E42F2F-7D37-4334-94A9-BFC4B914CFD4}" type="sibTrans" cxnId="{2880796D-9ABB-49D1-A3D3-F5D8B2DA065A}">
      <dgm:prSet/>
      <dgm:spPr/>
      <dgm:t>
        <a:bodyPr/>
        <a:lstStyle/>
        <a:p>
          <a:endParaRPr lang="ru-RU"/>
        </a:p>
      </dgm:t>
    </dgm:pt>
    <dgm:pt modelId="{9C926FA7-8A09-43C2-BABC-1F1E6FD1D58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 rtlCol="0"/>
        <a:lstStyle/>
        <a:p>
          <a:pPr rtl="0">
            <a:buNone/>
          </a:pPr>
          <a:r>
            <a:rPr lang="uk-UA" sz="2000" dirty="0"/>
            <a:t>Здійснити пряме поширення активації для кожного прикладу</a:t>
          </a:r>
          <a:endParaRPr lang="en-US" sz="2000" dirty="0"/>
        </a:p>
      </dgm:t>
    </dgm:pt>
    <dgm:pt modelId="{E1D022E4-30EE-45A9-BDC2-8096158D6C39}" type="parTrans" cxnId="{E5F5701E-AE18-478B-B21F-B630C57DE229}">
      <dgm:prSet/>
      <dgm:spPr/>
      <dgm:t>
        <a:bodyPr/>
        <a:lstStyle/>
        <a:p>
          <a:endParaRPr lang="ru-RU"/>
        </a:p>
      </dgm:t>
    </dgm:pt>
    <dgm:pt modelId="{9F9A96F0-19F0-4152-BB26-E06C2A4C52D6}" type="sibTrans" cxnId="{E5F5701E-AE18-478B-B21F-B630C57DE229}">
      <dgm:prSet/>
      <dgm:spPr/>
      <dgm:t>
        <a:bodyPr/>
        <a:lstStyle/>
        <a:p>
          <a:endParaRPr lang="ru-RU"/>
        </a:p>
      </dgm:t>
    </dgm:pt>
    <dgm:pt modelId="{3C174B97-3634-4761-9314-D1D39E8B50BC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 rtlCol="0"/>
        <a:lstStyle/>
        <a:p>
          <a:pPr rtl="0">
            <a:buNone/>
          </a:pPr>
          <a:r>
            <a:rPr lang="uk-UA" sz="2000" dirty="0"/>
            <a:t>Вибрати приклади з навчальної послідовності (</a:t>
          </a:r>
          <a:r>
            <a:rPr lang="en-US" sz="2000" b="1" dirty="0"/>
            <a:t>batch</a:t>
          </a:r>
          <a:r>
            <a:rPr lang="uk-UA" sz="2000" dirty="0"/>
            <a:t>), на основі яких будуть мінятись ваги</a:t>
          </a:r>
          <a:endParaRPr lang="en-US" sz="2000" dirty="0"/>
        </a:p>
      </dgm:t>
    </dgm:pt>
    <dgm:pt modelId="{B627F29D-F6E4-4BA4-8A0E-B595036CFEA6}" type="parTrans" cxnId="{BD3C6970-CE8D-4FF4-99A7-875AFA424331}">
      <dgm:prSet/>
      <dgm:spPr/>
      <dgm:t>
        <a:bodyPr/>
        <a:lstStyle/>
        <a:p>
          <a:endParaRPr lang="ru-RU"/>
        </a:p>
      </dgm:t>
    </dgm:pt>
    <dgm:pt modelId="{34A544F8-621C-4AB2-953B-A5D8DE411F82}" type="sibTrans" cxnId="{BD3C6970-CE8D-4FF4-99A7-875AFA424331}">
      <dgm:prSet/>
      <dgm:spPr/>
      <dgm:t>
        <a:bodyPr/>
        <a:lstStyle/>
        <a:p>
          <a:endParaRPr lang="ru-RU"/>
        </a:p>
      </dgm:t>
    </dgm:pt>
    <dgm:pt modelId="{0E9D58BB-57F6-4D06-8EDE-5950F83586EB}">
      <dgm:prSet phldrT="[Text]" custT="1"/>
      <dgm:sp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 rtlCol="0"/>
        <a:lstStyle/>
        <a:p>
          <a:pPr rtl="0"/>
          <a:r>
            <a:rPr lang="uk-UA" sz="2000" dirty="0"/>
            <a:t>2</a:t>
          </a:r>
          <a:endParaRPr lang="en-US" sz="2000" dirty="0"/>
        </a:p>
      </dgm:t>
    </dgm:pt>
    <dgm:pt modelId="{AA743251-4034-44E7-A0E3-04CA0AE28082}" type="parTrans" cxnId="{3FAB3FD5-7DFC-4AE1-96D9-6A774E37BCDB}">
      <dgm:prSet/>
      <dgm:spPr/>
      <dgm:t>
        <a:bodyPr/>
        <a:lstStyle/>
        <a:p>
          <a:endParaRPr lang="ru-RU"/>
        </a:p>
      </dgm:t>
    </dgm:pt>
    <dgm:pt modelId="{6A47FDD1-B7C4-4D96-9CD6-AD5182D054E5}" type="sibTrans" cxnId="{3FAB3FD5-7DFC-4AE1-96D9-6A774E37BCDB}">
      <dgm:prSet/>
      <dgm:spPr/>
      <dgm:t>
        <a:bodyPr/>
        <a:lstStyle/>
        <a:p>
          <a:endParaRPr lang="ru-RU"/>
        </a:p>
      </dgm:t>
    </dgm:pt>
    <dgm:pt modelId="{A2F75C06-B89A-4257-9602-DDC3BBC18EFE}">
      <dgm:prSet phldrT="[Text]" custT="1"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>
            <a:buFont typeface="+mj-lt"/>
            <a:buAutoNum type="arabicPeriod"/>
          </a:pPr>
          <a:r>
            <a:rPr lang="uk-UA" sz="2000" dirty="0"/>
            <a:t>5</a:t>
          </a:r>
          <a:endParaRPr lang="en-US" sz="2000" dirty="0"/>
        </a:p>
      </dgm:t>
    </dgm:pt>
    <dgm:pt modelId="{64122A8D-A3B3-4F57-8804-AB3B9E3A8E87}" type="sibTrans" cxnId="{CF04CCF0-01B8-4924-A55B-406956134686}">
      <dgm:prSet/>
      <dgm:spPr/>
      <dgm:t>
        <a:bodyPr/>
        <a:lstStyle/>
        <a:p>
          <a:endParaRPr lang="ru-RU"/>
        </a:p>
      </dgm:t>
    </dgm:pt>
    <dgm:pt modelId="{0D631E98-56D3-4AA3-AB31-2F85D8B45DB8}" type="parTrans" cxnId="{CF04CCF0-01B8-4924-A55B-406956134686}">
      <dgm:prSet/>
      <dgm:spPr/>
      <dgm:t>
        <a:bodyPr/>
        <a:lstStyle/>
        <a:p>
          <a:endParaRPr lang="ru-RU"/>
        </a:p>
      </dgm:t>
    </dgm:pt>
    <dgm:pt modelId="{2B1C1E47-98C2-45D3-822B-C6BD601FCD3E}">
      <dgm:prSet phldrT="[Text]" custT="1"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>
            <a:buFont typeface="+mj-lt"/>
            <a:buAutoNum type="arabicPeriod"/>
          </a:pPr>
          <a:r>
            <a:rPr lang="uk-UA" sz="2000" dirty="0"/>
            <a:t>6</a:t>
          </a:r>
          <a:endParaRPr lang="en-US" sz="2000" dirty="0"/>
        </a:p>
      </dgm:t>
    </dgm:pt>
    <dgm:pt modelId="{C1A3F452-FE38-4408-8F79-CC398CB59A2B}" type="sibTrans" cxnId="{25D3CA48-F444-437E-A526-5CF8B1F8AAF7}">
      <dgm:prSet/>
      <dgm:spPr/>
      <dgm:t>
        <a:bodyPr/>
        <a:lstStyle/>
        <a:p>
          <a:endParaRPr lang="ru-RU"/>
        </a:p>
      </dgm:t>
    </dgm:pt>
    <dgm:pt modelId="{11300A02-6B22-44E0-A8C4-2A9E0DBE5AB7}" type="parTrans" cxnId="{25D3CA48-F444-437E-A526-5CF8B1F8AAF7}">
      <dgm:prSet/>
      <dgm:spPr/>
      <dgm:t>
        <a:bodyPr/>
        <a:lstStyle/>
        <a:p>
          <a:endParaRPr lang="ru-RU"/>
        </a:p>
      </dgm:t>
    </dgm:pt>
    <dgm:pt modelId="{F99D9684-79A3-4971-B651-B0A6A22661CA}" type="pres">
      <dgm:prSet presAssocID="{0E9DE493-19D7-4EC9-97C9-5F26233F1106}" presName="linearFlow" presStyleCnt="0">
        <dgm:presLayoutVars>
          <dgm:dir/>
          <dgm:animLvl val="lvl"/>
          <dgm:resizeHandles val="exact"/>
        </dgm:presLayoutVars>
      </dgm:prSet>
      <dgm:spPr/>
    </dgm:pt>
    <dgm:pt modelId="{A07B5A18-A0AE-4B2A-AD83-6D3FA9587C59}" type="pres">
      <dgm:prSet presAssocID="{FB986F71-3126-4196-BD30-74AEDC39A1CA}" presName="composite" presStyleCnt="0"/>
      <dgm:spPr/>
    </dgm:pt>
    <dgm:pt modelId="{4B8B9EE7-256F-4BB2-B1F2-90DDCBA7009B}" type="pres">
      <dgm:prSet presAssocID="{FB986F71-3126-4196-BD30-74AEDC39A1CA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6A02D54F-BF14-4E45-B4BB-8E54730518DB}" type="pres">
      <dgm:prSet presAssocID="{FB986F71-3126-4196-BD30-74AEDC39A1CA}" presName="descendantText" presStyleLbl="alignAcc1" presStyleIdx="0" presStyleCnt="6">
        <dgm:presLayoutVars>
          <dgm:bulletEnabled val="1"/>
        </dgm:presLayoutVars>
      </dgm:prSet>
      <dgm:spPr/>
    </dgm:pt>
    <dgm:pt modelId="{6205C2B1-5C32-4088-BFE4-A72E61CE9532}" type="pres">
      <dgm:prSet presAssocID="{D0B150DF-3AA4-454C-8652-25880449C422}" presName="sp" presStyleCnt="0"/>
      <dgm:spPr/>
    </dgm:pt>
    <dgm:pt modelId="{99FC9C1B-F331-48CF-B117-3AA5EA564B54}" type="pres">
      <dgm:prSet presAssocID="{0E9D58BB-57F6-4D06-8EDE-5950F83586EB}" presName="composite" presStyleCnt="0"/>
      <dgm:spPr/>
    </dgm:pt>
    <dgm:pt modelId="{64A17548-98A0-464C-ADF7-9D5FAD8F9C8D}" type="pres">
      <dgm:prSet presAssocID="{0E9D58BB-57F6-4D06-8EDE-5950F83586EB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0579C2C3-DE89-4433-AA14-35483AA35CA1}" type="pres">
      <dgm:prSet presAssocID="{0E9D58BB-57F6-4D06-8EDE-5950F83586EB}" presName="descendantText" presStyleLbl="alignAcc1" presStyleIdx="1" presStyleCnt="6">
        <dgm:presLayoutVars>
          <dgm:bulletEnabled val="1"/>
        </dgm:presLayoutVars>
      </dgm:prSet>
      <dgm:spPr/>
    </dgm:pt>
    <dgm:pt modelId="{B66107CF-2470-4F23-9691-1E4B1C6F75CC}" type="pres">
      <dgm:prSet presAssocID="{6A47FDD1-B7C4-4D96-9CD6-AD5182D054E5}" presName="sp" presStyleCnt="0"/>
      <dgm:spPr/>
    </dgm:pt>
    <dgm:pt modelId="{58672459-3DD7-460D-89F7-8586E5DB597C}" type="pres">
      <dgm:prSet presAssocID="{6B1B19C1-63A5-4348-928D-DAC3A44FCB39}" presName="composite" presStyleCnt="0"/>
      <dgm:spPr/>
    </dgm:pt>
    <dgm:pt modelId="{B235253A-9880-40BE-BF4B-3D65E02C72F9}" type="pres">
      <dgm:prSet presAssocID="{6B1B19C1-63A5-4348-928D-DAC3A44FCB39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8BDAA8AF-F846-4166-A683-57B2F58B51C0}" type="pres">
      <dgm:prSet presAssocID="{6B1B19C1-63A5-4348-928D-DAC3A44FCB39}" presName="descendantText" presStyleLbl="alignAcc1" presStyleIdx="2" presStyleCnt="6">
        <dgm:presLayoutVars>
          <dgm:bulletEnabled val="1"/>
        </dgm:presLayoutVars>
      </dgm:prSet>
      <dgm:spPr/>
    </dgm:pt>
    <dgm:pt modelId="{9C0351BE-0BE9-47A8-BE59-6910001EE21C}" type="pres">
      <dgm:prSet presAssocID="{296C2B8F-C9CE-46A1-9608-E0919CD81DFA}" presName="sp" presStyleCnt="0"/>
      <dgm:spPr/>
    </dgm:pt>
    <dgm:pt modelId="{D9E9F074-C890-4D23-90C4-2B42182DD808}" type="pres">
      <dgm:prSet presAssocID="{ACBBAD7F-78E1-4340-99F4-1C97D55D9E52}" presName="composite" presStyleCnt="0"/>
      <dgm:spPr/>
    </dgm:pt>
    <dgm:pt modelId="{C016775C-B002-4C39-ADE0-6EE49830EFE7}" type="pres">
      <dgm:prSet presAssocID="{ACBBAD7F-78E1-4340-99F4-1C97D55D9E52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2B8DB331-2F1E-469B-A5E1-65ADB6029A83}" type="pres">
      <dgm:prSet presAssocID="{ACBBAD7F-78E1-4340-99F4-1C97D55D9E52}" presName="descendantText" presStyleLbl="alignAcc1" presStyleIdx="3" presStyleCnt="6">
        <dgm:presLayoutVars>
          <dgm:bulletEnabled val="1"/>
        </dgm:presLayoutVars>
      </dgm:prSet>
      <dgm:spPr/>
    </dgm:pt>
    <dgm:pt modelId="{0D1BAD78-976E-463E-BB07-71042A2CE5A4}" type="pres">
      <dgm:prSet presAssocID="{74E42F2F-7D37-4334-94A9-BFC4B914CFD4}" presName="sp" presStyleCnt="0"/>
      <dgm:spPr/>
    </dgm:pt>
    <dgm:pt modelId="{40F03B2B-AA3D-403C-BD82-7D059F5B41DB}" type="pres">
      <dgm:prSet presAssocID="{A2F75C06-B89A-4257-9602-DDC3BBC18EFE}" presName="composite" presStyleCnt="0"/>
      <dgm:spPr/>
    </dgm:pt>
    <dgm:pt modelId="{ACC90BEF-B7CE-40B0-8B9E-3D64C437BA0C}" type="pres">
      <dgm:prSet presAssocID="{A2F75C06-B89A-4257-9602-DDC3BBC18EFE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4B7BD180-F4BF-440F-8948-FA2A96E50FA0}" type="pres">
      <dgm:prSet presAssocID="{A2F75C06-B89A-4257-9602-DDC3BBC18EFE}" presName="descendantText" presStyleLbl="alignAcc1" presStyleIdx="4" presStyleCnt="6">
        <dgm:presLayoutVars>
          <dgm:bulletEnabled val="1"/>
        </dgm:presLayoutVars>
      </dgm:prSet>
      <dgm:spPr/>
    </dgm:pt>
    <dgm:pt modelId="{8134258A-AF4A-4395-8DC8-802FB61168B0}" type="pres">
      <dgm:prSet presAssocID="{64122A8D-A3B3-4F57-8804-AB3B9E3A8E87}" presName="sp" presStyleCnt="0"/>
      <dgm:spPr/>
    </dgm:pt>
    <dgm:pt modelId="{3C17B238-EBCD-4329-83AF-252C4A50E76B}" type="pres">
      <dgm:prSet presAssocID="{2B1C1E47-98C2-45D3-822B-C6BD601FCD3E}" presName="composite" presStyleCnt="0"/>
      <dgm:spPr/>
    </dgm:pt>
    <dgm:pt modelId="{B46FAE45-7F0A-4905-9BCC-1D7650D6DA55}" type="pres">
      <dgm:prSet presAssocID="{2B1C1E47-98C2-45D3-822B-C6BD601FCD3E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404E642C-B519-481B-9703-0287F359F1AA}" type="pres">
      <dgm:prSet presAssocID="{2B1C1E47-98C2-45D3-822B-C6BD601FCD3E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E5F5701E-AE18-478B-B21F-B630C57DE229}" srcId="{0E9D58BB-57F6-4D06-8EDE-5950F83586EB}" destId="{9C926FA7-8A09-43C2-BABC-1F1E6FD1D584}" srcOrd="0" destOrd="0" parTransId="{E1D022E4-30EE-45A9-BDC2-8096158D6C39}" sibTransId="{9F9A96F0-19F0-4152-BB26-E06C2A4C52D6}"/>
    <dgm:cxn modelId="{ECE9152A-59A8-4A3A-9D34-DB38A074F636}" srcId="{6B1B19C1-63A5-4348-928D-DAC3A44FCB39}" destId="{58828492-5CEF-4AFE-95CB-5D7E6A18158B}" srcOrd="0" destOrd="0" parTransId="{F664BA43-1B81-496F-A04E-CE4B4A525697}" sibTransId="{2D386477-EC66-449A-8D41-5F8A212C3D8E}"/>
    <dgm:cxn modelId="{25D3CA48-F444-437E-A526-5CF8B1F8AAF7}" srcId="{0E9DE493-19D7-4EC9-97C9-5F26233F1106}" destId="{2B1C1E47-98C2-45D3-822B-C6BD601FCD3E}" srcOrd="5" destOrd="0" parTransId="{11300A02-6B22-44E0-A8C4-2A9E0DBE5AB7}" sibTransId="{C1A3F452-FE38-4408-8F79-CC398CB59A2B}"/>
    <dgm:cxn modelId="{2880796D-9ABB-49D1-A3D3-F5D8B2DA065A}" srcId="{0E9DE493-19D7-4EC9-97C9-5F26233F1106}" destId="{ACBBAD7F-78E1-4340-99F4-1C97D55D9E52}" srcOrd="3" destOrd="0" parTransId="{5B76725E-DB7A-4135-A2C3-72B4B6ED0D20}" sibTransId="{74E42F2F-7D37-4334-94A9-BFC4B914CFD4}"/>
    <dgm:cxn modelId="{4347236E-4EE5-4EB2-AF50-F99574036603}" type="presOf" srcId="{FB986F71-3126-4196-BD30-74AEDC39A1CA}" destId="{4B8B9EE7-256F-4BB2-B1F2-90DDCBA7009B}" srcOrd="0" destOrd="0" presId="urn:microsoft.com/office/officeart/2005/8/layout/chevron2"/>
    <dgm:cxn modelId="{BD3C6970-CE8D-4FF4-99A7-875AFA424331}" srcId="{FB986F71-3126-4196-BD30-74AEDC39A1CA}" destId="{3C174B97-3634-4761-9314-D1D39E8B50BC}" srcOrd="0" destOrd="0" parTransId="{B627F29D-F6E4-4BA4-8A0E-B595036CFEA6}" sibTransId="{34A544F8-621C-4AB2-953B-A5D8DE411F82}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F4427D8E-C47C-4614-9774-69AF3B34AA07}" srcId="{2B1C1E47-98C2-45D3-822B-C6BD601FCD3E}" destId="{C105A07A-17D8-4A5D-8F88-215470AC8CFD}" srcOrd="0" destOrd="0" parTransId="{A0DBBE61-18A0-4760-AD26-DB09E46914A8}" sibTransId="{D7A0D1FC-6A99-4DE2-B76C-D6F9CD724939}"/>
    <dgm:cxn modelId="{F187C28E-0FFF-4324-9D8C-672B9BE90485}" type="presOf" srcId="{9C926FA7-8A09-43C2-BABC-1F1E6FD1D584}" destId="{0579C2C3-DE89-4433-AA14-35483AA35CA1}" srcOrd="0" destOrd="0" presId="urn:microsoft.com/office/officeart/2005/8/layout/chevron2"/>
    <dgm:cxn modelId="{21C6E097-002A-486C-8DCC-439642B677AE}" type="presOf" srcId="{2B1C1E47-98C2-45D3-822B-C6BD601FCD3E}" destId="{B46FAE45-7F0A-4905-9BCC-1D7650D6DA55}" srcOrd="0" destOrd="0" presId="urn:microsoft.com/office/officeart/2005/8/layout/chevron2"/>
    <dgm:cxn modelId="{6216F7A7-55E6-4D67-8BCD-7C8AAF2F9690}" srcId="{ACBBAD7F-78E1-4340-99F4-1C97D55D9E52}" destId="{DABC1AD6-9F81-4764-AA57-F9E19E977440}" srcOrd="0" destOrd="0" parTransId="{27EF0190-FEEE-407B-BB29-9899CE115903}" sibTransId="{38439EAE-4457-423E-9DC2-451BE8302A0C}"/>
    <dgm:cxn modelId="{471AAEAD-655B-4683-9AB3-CABE91FE6C61}" type="presOf" srcId="{305D8D79-F1A8-479D-9782-9308506A5FBB}" destId="{4B7BD180-F4BF-440F-8948-FA2A96E50FA0}" srcOrd="0" destOrd="0" presId="urn:microsoft.com/office/officeart/2005/8/layout/chevron2"/>
    <dgm:cxn modelId="{4F281FBA-4B5C-41F3-94A3-CC88FAD70ED5}" type="presOf" srcId="{C105A07A-17D8-4A5D-8F88-215470AC8CFD}" destId="{404E642C-B519-481B-9703-0287F359F1AA}" srcOrd="0" destOrd="0" presId="urn:microsoft.com/office/officeart/2005/8/layout/chevron2"/>
    <dgm:cxn modelId="{636F93BA-803B-4185-8813-F8BFBCBB1D16}" type="presOf" srcId="{DABC1AD6-9F81-4764-AA57-F9E19E977440}" destId="{2B8DB331-2F1E-469B-A5E1-65ADB6029A83}" srcOrd="0" destOrd="0" presId="urn:microsoft.com/office/officeart/2005/8/layout/chevron2"/>
    <dgm:cxn modelId="{02A1DDBD-AA61-4C85-AD0A-04782C8B54B1}" type="presOf" srcId="{58828492-5CEF-4AFE-95CB-5D7E6A18158B}" destId="{8BDAA8AF-F846-4166-A683-57B2F58B51C0}" srcOrd="0" destOrd="0" presId="urn:microsoft.com/office/officeart/2005/8/layout/chevron2"/>
    <dgm:cxn modelId="{F53085C4-7524-48C7-AFFC-8F7B63630852}" type="presOf" srcId="{3C174B97-3634-4761-9314-D1D39E8B50BC}" destId="{6A02D54F-BF14-4E45-B4BB-8E54730518DB}" srcOrd="0" destOrd="0" presId="urn:microsoft.com/office/officeart/2005/8/layout/chevron2"/>
    <dgm:cxn modelId="{B82DDCD0-5AA3-4C22-8E33-59DF854D0038}" type="presOf" srcId="{6B1B19C1-63A5-4348-928D-DAC3A44FCB39}" destId="{B235253A-9880-40BE-BF4B-3D65E02C72F9}" srcOrd="0" destOrd="0" presId="urn:microsoft.com/office/officeart/2005/8/layout/chevron2"/>
    <dgm:cxn modelId="{3FAB3FD5-7DFC-4AE1-96D9-6A774E37BCDB}" srcId="{0E9DE493-19D7-4EC9-97C9-5F26233F1106}" destId="{0E9D58BB-57F6-4D06-8EDE-5950F83586EB}" srcOrd="1" destOrd="0" parTransId="{AA743251-4034-44E7-A0E3-04CA0AE28082}" sibTransId="{6A47FDD1-B7C4-4D96-9CD6-AD5182D054E5}"/>
    <dgm:cxn modelId="{AF5CC7D5-0A15-4EB5-A8E9-347BDFEBBB0C}" type="presOf" srcId="{ACBBAD7F-78E1-4340-99F4-1C97D55D9E52}" destId="{C016775C-B002-4C39-ADE0-6EE49830EFE7}" srcOrd="0" destOrd="0" presId="urn:microsoft.com/office/officeart/2005/8/layout/chevron2"/>
    <dgm:cxn modelId="{D0AE30D9-6D25-4BE5-958A-2A02E39CF537}" srcId="{A2F75C06-B89A-4257-9602-DDC3BBC18EFE}" destId="{305D8D79-F1A8-479D-9782-9308506A5FBB}" srcOrd="0" destOrd="0" parTransId="{14B7B523-4157-48BE-A89A-CECBF2B90FC4}" sibTransId="{736BEDB2-FE61-4A19-82C0-96EB0D6AC78F}"/>
    <dgm:cxn modelId="{34F563E8-4E11-4BD2-BB11-D0DB60610337}" type="presOf" srcId="{A2F75C06-B89A-4257-9602-DDC3BBC18EFE}" destId="{ACC90BEF-B7CE-40B0-8B9E-3D64C437BA0C}" srcOrd="0" destOrd="0" presId="urn:microsoft.com/office/officeart/2005/8/layout/chevron2"/>
    <dgm:cxn modelId="{CF04CCF0-01B8-4924-A55B-406956134686}" srcId="{0E9DE493-19D7-4EC9-97C9-5F26233F1106}" destId="{A2F75C06-B89A-4257-9602-DDC3BBC18EFE}" srcOrd="4" destOrd="0" parTransId="{0D631E98-56D3-4AA3-AB31-2F85D8B45DB8}" sibTransId="{64122A8D-A3B3-4F57-8804-AB3B9E3A8E87}"/>
    <dgm:cxn modelId="{2FF9DDF3-B854-4BBF-ADA5-09EF3163F966}" type="presOf" srcId="{0E9DE493-19D7-4EC9-97C9-5F26233F1106}" destId="{F99D9684-79A3-4971-B651-B0A6A22661CA}" srcOrd="0" destOrd="0" presId="urn:microsoft.com/office/officeart/2005/8/layout/chevron2"/>
    <dgm:cxn modelId="{16E2C1F8-FE4B-430A-BE4B-72D2B136F2A5}" srcId="{0E9DE493-19D7-4EC9-97C9-5F26233F1106}" destId="{6B1B19C1-63A5-4348-928D-DAC3A44FCB39}" srcOrd="2" destOrd="0" parTransId="{87C77CE4-0077-43DF-A6FA-5A81B40B5B5A}" sibTransId="{296C2B8F-C9CE-46A1-9608-E0919CD81DFA}"/>
    <dgm:cxn modelId="{CFE29BFB-3675-4BDC-92C9-9534383BF7A1}" type="presOf" srcId="{0E9D58BB-57F6-4D06-8EDE-5950F83586EB}" destId="{64A17548-98A0-464C-ADF7-9D5FAD8F9C8D}" srcOrd="0" destOrd="0" presId="urn:microsoft.com/office/officeart/2005/8/layout/chevron2"/>
    <dgm:cxn modelId="{7E22598A-D76D-4883-A407-7EEB0400BDF1}" type="presParOf" srcId="{F99D9684-79A3-4971-B651-B0A6A22661CA}" destId="{A07B5A18-A0AE-4B2A-AD83-6D3FA9587C59}" srcOrd="0" destOrd="0" presId="urn:microsoft.com/office/officeart/2005/8/layout/chevron2"/>
    <dgm:cxn modelId="{687CCF57-0FA6-4E50-BDD4-B047012517FD}" type="presParOf" srcId="{A07B5A18-A0AE-4B2A-AD83-6D3FA9587C59}" destId="{4B8B9EE7-256F-4BB2-B1F2-90DDCBA7009B}" srcOrd="0" destOrd="0" presId="urn:microsoft.com/office/officeart/2005/8/layout/chevron2"/>
    <dgm:cxn modelId="{41F7AD4C-D04D-412C-8EB1-8AAB4BDEA0FE}" type="presParOf" srcId="{A07B5A18-A0AE-4B2A-AD83-6D3FA9587C59}" destId="{6A02D54F-BF14-4E45-B4BB-8E54730518DB}" srcOrd="1" destOrd="0" presId="urn:microsoft.com/office/officeart/2005/8/layout/chevron2"/>
    <dgm:cxn modelId="{C8DBC121-EF33-4EDF-AD62-13E16B4F2CD2}" type="presParOf" srcId="{F99D9684-79A3-4971-B651-B0A6A22661CA}" destId="{6205C2B1-5C32-4088-BFE4-A72E61CE9532}" srcOrd="1" destOrd="0" presId="urn:microsoft.com/office/officeart/2005/8/layout/chevron2"/>
    <dgm:cxn modelId="{388894FA-5FA5-45EA-949B-7A6753094B52}" type="presParOf" srcId="{F99D9684-79A3-4971-B651-B0A6A22661CA}" destId="{99FC9C1B-F331-48CF-B117-3AA5EA564B54}" srcOrd="2" destOrd="0" presId="urn:microsoft.com/office/officeart/2005/8/layout/chevron2"/>
    <dgm:cxn modelId="{FBA9D6BD-0AC3-4AF4-AD61-BB368B7E3AB2}" type="presParOf" srcId="{99FC9C1B-F331-48CF-B117-3AA5EA564B54}" destId="{64A17548-98A0-464C-ADF7-9D5FAD8F9C8D}" srcOrd="0" destOrd="0" presId="urn:microsoft.com/office/officeart/2005/8/layout/chevron2"/>
    <dgm:cxn modelId="{5910E5D0-756D-44D9-B1DB-4F1D62363B0D}" type="presParOf" srcId="{99FC9C1B-F331-48CF-B117-3AA5EA564B54}" destId="{0579C2C3-DE89-4433-AA14-35483AA35CA1}" srcOrd="1" destOrd="0" presId="urn:microsoft.com/office/officeart/2005/8/layout/chevron2"/>
    <dgm:cxn modelId="{69E588E3-ACBA-4100-B4ED-ED9F8E2A79AB}" type="presParOf" srcId="{F99D9684-79A3-4971-B651-B0A6A22661CA}" destId="{B66107CF-2470-4F23-9691-1E4B1C6F75CC}" srcOrd="3" destOrd="0" presId="urn:microsoft.com/office/officeart/2005/8/layout/chevron2"/>
    <dgm:cxn modelId="{13CE65EE-9419-444D-AC0E-7D3939186879}" type="presParOf" srcId="{F99D9684-79A3-4971-B651-B0A6A22661CA}" destId="{58672459-3DD7-460D-89F7-8586E5DB597C}" srcOrd="4" destOrd="0" presId="urn:microsoft.com/office/officeart/2005/8/layout/chevron2"/>
    <dgm:cxn modelId="{34F75211-6E37-4D16-A564-45393B5CED20}" type="presParOf" srcId="{58672459-3DD7-460D-89F7-8586E5DB597C}" destId="{B235253A-9880-40BE-BF4B-3D65E02C72F9}" srcOrd="0" destOrd="0" presId="urn:microsoft.com/office/officeart/2005/8/layout/chevron2"/>
    <dgm:cxn modelId="{AF0EAF12-F78B-40FC-9F50-474987F38AA6}" type="presParOf" srcId="{58672459-3DD7-460D-89F7-8586E5DB597C}" destId="{8BDAA8AF-F846-4166-A683-57B2F58B51C0}" srcOrd="1" destOrd="0" presId="urn:microsoft.com/office/officeart/2005/8/layout/chevron2"/>
    <dgm:cxn modelId="{82ECEC40-4D6F-48AE-9016-0E0AB8CB6520}" type="presParOf" srcId="{F99D9684-79A3-4971-B651-B0A6A22661CA}" destId="{9C0351BE-0BE9-47A8-BE59-6910001EE21C}" srcOrd="5" destOrd="0" presId="urn:microsoft.com/office/officeart/2005/8/layout/chevron2"/>
    <dgm:cxn modelId="{16599BC2-FF2F-4AC8-A69B-D9D791A4BC23}" type="presParOf" srcId="{F99D9684-79A3-4971-B651-B0A6A22661CA}" destId="{D9E9F074-C890-4D23-90C4-2B42182DD808}" srcOrd="6" destOrd="0" presId="urn:microsoft.com/office/officeart/2005/8/layout/chevron2"/>
    <dgm:cxn modelId="{A45B2CEE-F113-476F-8CBD-FF7E251E7D41}" type="presParOf" srcId="{D9E9F074-C890-4D23-90C4-2B42182DD808}" destId="{C016775C-B002-4C39-ADE0-6EE49830EFE7}" srcOrd="0" destOrd="0" presId="urn:microsoft.com/office/officeart/2005/8/layout/chevron2"/>
    <dgm:cxn modelId="{B78ACCAB-678F-4F85-87A2-15AF9DD586F9}" type="presParOf" srcId="{D9E9F074-C890-4D23-90C4-2B42182DD808}" destId="{2B8DB331-2F1E-469B-A5E1-65ADB6029A83}" srcOrd="1" destOrd="0" presId="urn:microsoft.com/office/officeart/2005/8/layout/chevron2"/>
    <dgm:cxn modelId="{01288F96-2E16-445E-856B-2F74CCD69CDE}" type="presParOf" srcId="{F99D9684-79A3-4971-B651-B0A6A22661CA}" destId="{0D1BAD78-976E-463E-BB07-71042A2CE5A4}" srcOrd="7" destOrd="0" presId="urn:microsoft.com/office/officeart/2005/8/layout/chevron2"/>
    <dgm:cxn modelId="{6099C472-615D-45AD-8FD5-23B4E11C7DF3}" type="presParOf" srcId="{F99D9684-79A3-4971-B651-B0A6A22661CA}" destId="{40F03B2B-AA3D-403C-BD82-7D059F5B41DB}" srcOrd="8" destOrd="0" presId="urn:microsoft.com/office/officeart/2005/8/layout/chevron2"/>
    <dgm:cxn modelId="{52BDA13A-922B-49D7-8EA3-AA58E8B75F5A}" type="presParOf" srcId="{40F03B2B-AA3D-403C-BD82-7D059F5B41DB}" destId="{ACC90BEF-B7CE-40B0-8B9E-3D64C437BA0C}" srcOrd="0" destOrd="0" presId="urn:microsoft.com/office/officeart/2005/8/layout/chevron2"/>
    <dgm:cxn modelId="{B0913448-282D-4216-B6CE-2D0901B12893}" type="presParOf" srcId="{40F03B2B-AA3D-403C-BD82-7D059F5B41DB}" destId="{4B7BD180-F4BF-440F-8948-FA2A96E50FA0}" srcOrd="1" destOrd="0" presId="urn:microsoft.com/office/officeart/2005/8/layout/chevron2"/>
    <dgm:cxn modelId="{66528C89-8A8A-4EF0-9373-B4488B1C7D7C}" type="presParOf" srcId="{F99D9684-79A3-4971-B651-B0A6A22661CA}" destId="{8134258A-AF4A-4395-8DC8-802FB61168B0}" srcOrd="9" destOrd="0" presId="urn:microsoft.com/office/officeart/2005/8/layout/chevron2"/>
    <dgm:cxn modelId="{8EC05250-69E5-4E20-8BAA-3354E30D0450}" type="presParOf" srcId="{F99D9684-79A3-4971-B651-B0A6A22661CA}" destId="{3C17B238-EBCD-4329-83AF-252C4A50E76B}" srcOrd="10" destOrd="0" presId="urn:microsoft.com/office/officeart/2005/8/layout/chevron2"/>
    <dgm:cxn modelId="{972A089B-2BB3-47D6-AA1D-A1CB7DA98B35}" type="presParOf" srcId="{3C17B238-EBCD-4329-83AF-252C4A50E76B}" destId="{B46FAE45-7F0A-4905-9BCC-1D7650D6DA55}" srcOrd="0" destOrd="0" presId="urn:microsoft.com/office/officeart/2005/8/layout/chevron2"/>
    <dgm:cxn modelId="{2335249A-C2C2-45AD-B1B4-EF4FB5493AC0}" type="presParOf" srcId="{3C17B238-EBCD-4329-83AF-252C4A50E76B}" destId="{404E642C-B519-481B-9703-0287F359F1AA}" srcOrd="1" destOrd="0" presId="urn:microsoft.com/office/officeart/2005/8/layout/chevron2"/>
  </dgm:cxnLst>
  <dgm:bg>
    <a:noFill/>
    <a:effectLst>
      <a:outerShdw blurRad="50800" dist="50800" dir="5400000" algn="ctr" rotWithShape="0">
        <a:schemeClr val="accent2"/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B9EE7-256F-4BB2-B1F2-90DDCBA7009B}">
      <dsp:nvSpPr>
        <dsp:cNvPr id="0" name=""/>
        <dsp:cNvSpPr/>
      </dsp:nvSpPr>
      <dsp:spPr>
        <a:xfrm rot="5400000">
          <a:off x="-129671" y="132893"/>
          <a:ext cx="864475" cy="605133"/>
        </a:xfrm>
        <a:prstGeom prst="chevron">
          <a:avLst/>
        </a:prstGeom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1</a:t>
          </a:r>
          <a:endParaRPr lang="en-US" sz="2000" kern="1200" dirty="0"/>
        </a:p>
      </dsp:txBody>
      <dsp:txXfrm rot="-5400000">
        <a:off x="1" y="305789"/>
        <a:ext cx="605133" cy="259342"/>
      </dsp:txXfrm>
    </dsp:sp>
    <dsp:sp modelId="{6A02D54F-BF14-4E45-B4BB-8E54730518DB}">
      <dsp:nvSpPr>
        <dsp:cNvPr id="0" name=""/>
        <dsp:cNvSpPr/>
      </dsp:nvSpPr>
      <dsp:spPr>
        <a:xfrm rot="5400000">
          <a:off x="5530075" y="-4921720"/>
          <a:ext cx="562204" cy="10412089"/>
        </a:xfrm>
        <a:prstGeom prst="round2SameRect">
          <a:avLst/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rtlCol="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uk-UA" sz="2000" kern="1200" dirty="0"/>
            <a:t>Вибрати приклади з навчальної послідовності (</a:t>
          </a:r>
          <a:r>
            <a:rPr lang="en-US" sz="2000" b="1" kern="1200" dirty="0"/>
            <a:t>batch</a:t>
          </a:r>
          <a:r>
            <a:rPr lang="uk-UA" sz="2000" kern="1200" dirty="0"/>
            <a:t>), на основі яких будуть мінятись ваги</a:t>
          </a:r>
          <a:endParaRPr lang="en-US" sz="2000" kern="1200" dirty="0"/>
        </a:p>
      </dsp:txBody>
      <dsp:txXfrm rot="-5400000">
        <a:off x="605133" y="30667"/>
        <a:ext cx="10384644" cy="507314"/>
      </dsp:txXfrm>
    </dsp:sp>
    <dsp:sp modelId="{64A17548-98A0-464C-ADF7-9D5FAD8F9C8D}">
      <dsp:nvSpPr>
        <dsp:cNvPr id="0" name=""/>
        <dsp:cNvSpPr/>
      </dsp:nvSpPr>
      <dsp:spPr>
        <a:xfrm rot="5400000">
          <a:off x="-129671" y="898856"/>
          <a:ext cx="864475" cy="605133"/>
        </a:xfrm>
        <a:prstGeom prst="chevron">
          <a:avLst/>
        </a:prstGeom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8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2</a:t>
          </a:r>
          <a:endParaRPr lang="en-US" sz="2000" kern="1200" dirty="0"/>
        </a:p>
      </dsp:txBody>
      <dsp:txXfrm rot="-5400000">
        <a:off x="1" y="1071752"/>
        <a:ext cx="605133" cy="259342"/>
      </dsp:txXfrm>
    </dsp:sp>
    <dsp:sp modelId="{0579C2C3-DE89-4433-AA14-35483AA35CA1}">
      <dsp:nvSpPr>
        <dsp:cNvPr id="0" name=""/>
        <dsp:cNvSpPr/>
      </dsp:nvSpPr>
      <dsp:spPr>
        <a:xfrm rot="5400000">
          <a:off x="5530223" y="-4155905"/>
          <a:ext cx="561909" cy="10412089"/>
        </a:xfrm>
        <a:prstGeom prst="round2SameRect">
          <a:avLst/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8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rtlCol="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uk-UA" sz="2000" kern="1200" dirty="0"/>
            <a:t>Здійснити пряме поширення активації для кожного прикладу</a:t>
          </a:r>
          <a:endParaRPr lang="en-US" sz="2000" kern="1200" dirty="0"/>
        </a:p>
      </dsp:txBody>
      <dsp:txXfrm rot="-5400000">
        <a:off x="605133" y="796615"/>
        <a:ext cx="10384659" cy="507049"/>
      </dsp:txXfrm>
    </dsp:sp>
    <dsp:sp modelId="{B235253A-9880-40BE-BF4B-3D65E02C72F9}">
      <dsp:nvSpPr>
        <dsp:cNvPr id="0" name=""/>
        <dsp:cNvSpPr/>
      </dsp:nvSpPr>
      <dsp:spPr>
        <a:xfrm rot="5400000">
          <a:off x="-129671" y="1664819"/>
          <a:ext cx="864475" cy="605133"/>
        </a:xfrm>
        <a:prstGeom prst="chevron">
          <a:avLst/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16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3</a:t>
          </a:r>
          <a:endParaRPr lang="en-US" sz="2000" kern="1200" dirty="0"/>
        </a:p>
      </dsp:txBody>
      <dsp:txXfrm rot="-5400000">
        <a:off x="1" y="1837715"/>
        <a:ext cx="605133" cy="259342"/>
      </dsp:txXfrm>
    </dsp:sp>
    <dsp:sp modelId="{8BDAA8AF-F846-4166-A683-57B2F58B51C0}">
      <dsp:nvSpPr>
        <dsp:cNvPr id="0" name=""/>
        <dsp:cNvSpPr/>
      </dsp:nvSpPr>
      <dsp:spPr>
        <a:xfrm rot="5400000">
          <a:off x="5530223" y="-3389941"/>
          <a:ext cx="561909" cy="10412089"/>
        </a:xfrm>
        <a:prstGeom prst="round2SameRect">
          <a:avLst/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16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rtlCol="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uk-UA" sz="2000" kern="1200" dirty="0"/>
            <a:t>Розрахувати помилку вихідного шару</a:t>
          </a:r>
          <a:endParaRPr lang="en-US" sz="2000" kern="1200" dirty="0"/>
        </a:p>
      </dsp:txBody>
      <dsp:txXfrm rot="-5400000">
        <a:off x="605133" y="1562579"/>
        <a:ext cx="10384659" cy="507049"/>
      </dsp:txXfrm>
    </dsp:sp>
    <dsp:sp modelId="{C016775C-B002-4C39-ADE0-6EE49830EFE7}">
      <dsp:nvSpPr>
        <dsp:cNvPr id="0" name=""/>
        <dsp:cNvSpPr/>
      </dsp:nvSpPr>
      <dsp:spPr>
        <a:xfrm rot="5400000">
          <a:off x="-129671" y="2430783"/>
          <a:ext cx="864475" cy="605133"/>
        </a:xfrm>
        <a:prstGeom prst="chevron">
          <a:avLst/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4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4</a:t>
          </a:r>
          <a:endParaRPr lang="en-US" sz="2000" kern="1200" dirty="0"/>
        </a:p>
      </dsp:txBody>
      <dsp:txXfrm rot="-5400000">
        <a:off x="1" y="2603679"/>
        <a:ext cx="605133" cy="259342"/>
      </dsp:txXfrm>
    </dsp:sp>
    <dsp:sp modelId="{2B8DB331-2F1E-469B-A5E1-65ADB6029A83}">
      <dsp:nvSpPr>
        <dsp:cNvPr id="0" name=""/>
        <dsp:cNvSpPr/>
      </dsp:nvSpPr>
      <dsp:spPr>
        <a:xfrm rot="5400000">
          <a:off x="5530223" y="-2623978"/>
          <a:ext cx="561909" cy="10412089"/>
        </a:xfrm>
        <a:prstGeom prst="round2SameRect">
          <a:avLst/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4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uk-UA" sz="2000" kern="1200" dirty="0"/>
            <a:t>Розрахувати </a:t>
          </a:r>
          <a:r>
            <a:rPr lang="uk-UA" sz="2000" kern="1200" dirty="0" err="1"/>
            <a:t>рекурсивно</a:t>
          </a:r>
          <a:r>
            <a:rPr lang="uk-UA" sz="2000" kern="1200" dirty="0"/>
            <a:t> помилки решти шарів.</a:t>
          </a:r>
          <a:endParaRPr lang="en-US" sz="2000" kern="1200" dirty="0"/>
        </a:p>
      </dsp:txBody>
      <dsp:txXfrm rot="-5400000">
        <a:off x="605133" y="2328542"/>
        <a:ext cx="10384659" cy="507049"/>
      </dsp:txXfrm>
    </dsp:sp>
    <dsp:sp modelId="{ACC90BEF-B7CE-40B0-8B9E-3D64C437BA0C}">
      <dsp:nvSpPr>
        <dsp:cNvPr id="0" name=""/>
        <dsp:cNvSpPr/>
      </dsp:nvSpPr>
      <dsp:spPr>
        <a:xfrm rot="5400000">
          <a:off x="-129671" y="3196746"/>
          <a:ext cx="864475" cy="605133"/>
        </a:xfrm>
        <a:prstGeom prst="chevron">
          <a:avLst/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32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uk-UA" sz="2000" kern="1200" dirty="0"/>
            <a:t>5</a:t>
          </a:r>
          <a:endParaRPr lang="en-US" sz="2000" kern="1200" dirty="0"/>
        </a:p>
      </dsp:txBody>
      <dsp:txXfrm rot="-5400000">
        <a:off x="1" y="3369642"/>
        <a:ext cx="605133" cy="259342"/>
      </dsp:txXfrm>
    </dsp:sp>
    <dsp:sp modelId="{4B7BD180-F4BF-440F-8948-FA2A96E50FA0}">
      <dsp:nvSpPr>
        <dsp:cNvPr id="0" name=""/>
        <dsp:cNvSpPr/>
      </dsp:nvSpPr>
      <dsp:spPr>
        <a:xfrm rot="5400000">
          <a:off x="5530223" y="-1858015"/>
          <a:ext cx="561909" cy="10412089"/>
        </a:xfrm>
        <a:prstGeom prst="round2SameRect">
          <a:avLst/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32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uk-UA" sz="2000" kern="1200" dirty="0"/>
            <a:t>Скоригувати ваги нейронів</a:t>
          </a:r>
          <a:endParaRPr lang="en-US" sz="2000" kern="1200" dirty="0"/>
        </a:p>
      </dsp:txBody>
      <dsp:txXfrm rot="-5400000">
        <a:off x="605133" y="3094505"/>
        <a:ext cx="10384659" cy="507049"/>
      </dsp:txXfrm>
    </dsp:sp>
    <dsp:sp modelId="{B46FAE45-7F0A-4905-9BCC-1D7650D6DA55}">
      <dsp:nvSpPr>
        <dsp:cNvPr id="0" name=""/>
        <dsp:cNvSpPr/>
      </dsp:nvSpPr>
      <dsp:spPr>
        <a:xfrm rot="5400000">
          <a:off x="-129671" y="3962709"/>
          <a:ext cx="864475" cy="605133"/>
        </a:xfrm>
        <a:prstGeom prst="chevron">
          <a:avLst/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uk-UA" sz="2000" kern="1200" dirty="0"/>
            <a:t>6</a:t>
          </a:r>
          <a:endParaRPr lang="en-US" sz="2000" kern="1200" dirty="0"/>
        </a:p>
      </dsp:txBody>
      <dsp:txXfrm rot="-5400000">
        <a:off x="1" y="4135605"/>
        <a:ext cx="605133" cy="259342"/>
      </dsp:txXfrm>
    </dsp:sp>
    <dsp:sp modelId="{404E642C-B519-481B-9703-0287F359F1AA}">
      <dsp:nvSpPr>
        <dsp:cNvPr id="0" name=""/>
        <dsp:cNvSpPr/>
      </dsp:nvSpPr>
      <dsp:spPr>
        <a:xfrm rot="5400000">
          <a:off x="5530223" y="-1092052"/>
          <a:ext cx="561909" cy="10412089"/>
        </a:xfrm>
        <a:prstGeom prst="round2SameRect">
          <a:avLst/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uk-UA" sz="2000" kern="1200" dirty="0"/>
            <a:t>Якщо якість роботи мережі незадовільна, перейти до кроку 1, інакше – кінець.</a:t>
          </a:r>
          <a:endParaRPr lang="en-US" sz="2000" kern="1200" dirty="0"/>
        </a:p>
      </dsp:txBody>
      <dsp:txXfrm rot="-5400000">
        <a:off x="605133" y="3860468"/>
        <a:ext cx="10384659" cy="507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25.04.2017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25.04.2017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58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Не може вирішити проблему </a:t>
            </a:r>
            <a:r>
              <a:rPr lang="en-US" dirty="0"/>
              <a:t>XOR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824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Виключне АБО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384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Функція помилки як задача оптимізації</a:t>
            </a:r>
            <a:r>
              <a:rPr lang="en-US" dirty="0"/>
              <a:t>, </a:t>
            </a:r>
            <a:r>
              <a:rPr lang="uk-UA" dirty="0"/>
              <a:t>функція квадратичної помилки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468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/>
              <a:t>Мінімізація здійснюється методом градієнтного спуску, що означає підгонку вагових коефіцієнтів наступним чином: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21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999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uk-U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Параліч мережі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процесі навчання мережі значення ваг можуть в результаті корекції стати дуже великими величинами. Це може призвести до того, що всі або більшість нейронів будуть функціонувати при дуже великих значеннях OUT, в області, де похідна стискаючої функції дуже мала. Так як помилка, що посилається назад у процесі навчання, пропорційна цій похідній, то процес навчання може практично завмерти. У теоретичному відношенні ця проблема погано вивчена. Зазвичай цього уникають зменшенням розміру кроку η, але це збільшує час навчання. </a:t>
            </a:r>
          </a:p>
          <a:p>
            <a:pPr lvl="0"/>
            <a:r>
              <a:rPr lang="uk-U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Локальні мінімуми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uk-UA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Розмір кроку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Розмір кроку повинен братися кінцевим. Якщо розмір кроку фіксований і дуже малий, то збіжність надто повільна, якщо ж він фіксований і занадто великий, то може виникнути параліч або постійна нестійкість. Ефективно збільшувати крок до тих пір, поки не припиниться поліпшення оцінки в даному напрямку антиградієнта і зменшувати, якщо такого покращення не відбувається. </a:t>
            </a:r>
          </a:p>
          <a:p>
            <a:pPr lvl="0"/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Слід також відмітити можливість перенавчання мережі, що є скоріше результатом помилкового проектування її топології. При дуже великій кількості нейронів втрачається властивість мережі узагальнювати інформацію. Весь набір образів, наданих до навчання, буде вивчений мережею, але будь-які інші образи, навіть дуже схожі, можуть бути класифіковані невірно.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662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Чотири</a:t>
            </a:r>
            <a:r>
              <a:rPr lang="ru-RU" dirty="0"/>
              <a:t> </a:t>
            </a:r>
            <a:r>
              <a:rPr lang="ru-RU" dirty="0" err="1"/>
              <a:t>опорні</a:t>
            </a:r>
            <a:r>
              <a:rPr lang="ru-RU" dirty="0"/>
              <a:t> точки </a:t>
            </a:r>
            <a:r>
              <a:rPr lang="en-US" b="1" dirty="0"/>
              <a:t>P</a:t>
            </a:r>
            <a:r>
              <a:rPr lang="en-US" baseline="-25000" dirty="0"/>
              <a:t>0</a:t>
            </a:r>
            <a:r>
              <a:rPr lang="en-US" dirty="0"/>
              <a:t>, </a:t>
            </a:r>
            <a:r>
              <a:rPr lang="en-US" b="1" dirty="0"/>
              <a:t>P</a:t>
            </a:r>
            <a:r>
              <a:rPr lang="en-US" baseline="-25000" dirty="0"/>
              <a:t>1</a:t>
            </a:r>
            <a:r>
              <a:rPr lang="en-US" dirty="0"/>
              <a:t>, </a:t>
            </a:r>
            <a:r>
              <a:rPr lang="en-US" b="1" dirty="0"/>
              <a:t>P</a:t>
            </a:r>
            <a:r>
              <a:rPr lang="en-US" baseline="-25000" dirty="0"/>
              <a:t>2</a:t>
            </a:r>
            <a:r>
              <a:rPr lang="en-US" dirty="0"/>
              <a:t> </a:t>
            </a:r>
            <a:r>
              <a:rPr lang="ru-RU" dirty="0"/>
              <a:t>та </a:t>
            </a:r>
            <a:r>
              <a:rPr lang="en-US" b="1" dirty="0"/>
              <a:t>P</a:t>
            </a:r>
            <a:r>
              <a:rPr lang="en-US" baseline="-25000" dirty="0"/>
              <a:t>3</a:t>
            </a:r>
            <a:r>
              <a:rPr lang="en-US" dirty="0"/>
              <a:t>, </a:t>
            </a:r>
            <a:r>
              <a:rPr lang="ru-RU" dirty="0" err="1"/>
              <a:t>задані</a:t>
            </a:r>
            <a:r>
              <a:rPr lang="ru-RU" dirty="0"/>
              <a:t> в 2-х </a:t>
            </a:r>
            <a:r>
              <a:rPr lang="ru-RU" dirty="0" err="1"/>
              <a:t>чи</a:t>
            </a:r>
            <a:r>
              <a:rPr lang="ru-RU" dirty="0"/>
              <a:t> 3-мірному </a:t>
            </a:r>
            <a:r>
              <a:rPr lang="ru-RU" dirty="0" err="1"/>
              <a:t>просторі</a:t>
            </a:r>
            <a:r>
              <a:rPr lang="ru-RU" dirty="0"/>
              <a:t> </a:t>
            </a:r>
            <a:r>
              <a:rPr lang="ru-RU" dirty="0" err="1"/>
              <a:t>визначають</a:t>
            </a:r>
            <a:r>
              <a:rPr lang="ru-RU" dirty="0"/>
              <a:t> форму </a:t>
            </a:r>
            <a:r>
              <a:rPr lang="ru-RU" dirty="0" err="1"/>
              <a:t>кривої</a:t>
            </a:r>
            <a:r>
              <a:rPr lang="en-US" dirty="0"/>
              <a:t>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Лінія</a:t>
            </a:r>
            <a:r>
              <a:rPr lang="ru-RU" dirty="0"/>
              <a:t> </a:t>
            </a:r>
            <a:r>
              <a:rPr lang="ru-RU" dirty="0" err="1"/>
              <a:t>починається</a:t>
            </a:r>
            <a:r>
              <a:rPr lang="ru-RU" dirty="0"/>
              <a:t> в </a:t>
            </a:r>
            <a:r>
              <a:rPr lang="ru-RU" dirty="0" err="1"/>
              <a:t>точці</a:t>
            </a:r>
            <a:r>
              <a:rPr lang="ru-RU" dirty="0"/>
              <a:t> </a:t>
            </a:r>
            <a:r>
              <a:rPr lang="en-US" b="1" dirty="0"/>
              <a:t>P</a:t>
            </a:r>
            <a:r>
              <a:rPr lang="en-US" baseline="-25000" dirty="0"/>
              <a:t>0</a:t>
            </a:r>
            <a:r>
              <a:rPr lang="en-US" dirty="0"/>
              <a:t> </a:t>
            </a:r>
            <a:r>
              <a:rPr lang="ru-RU" dirty="0" err="1"/>
              <a:t>направляється</a:t>
            </a:r>
            <a:r>
              <a:rPr lang="ru-RU" dirty="0"/>
              <a:t> до </a:t>
            </a:r>
            <a:r>
              <a:rPr lang="en-US" b="1" dirty="0"/>
              <a:t>P</a:t>
            </a:r>
            <a:r>
              <a:rPr lang="en-US" baseline="-25000" dirty="0"/>
              <a:t>1</a:t>
            </a:r>
            <a:r>
              <a:rPr lang="en-US" dirty="0"/>
              <a:t> </a:t>
            </a:r>
            <a:r>
              <a:rPr lang="ru-RU" dirty="0"/>
              <a:t>і </a:t>
            </a:r>
            <a:r>
              <a:rPr lang="ru-RU" dirty="0" err="1"/>
              <a:t>закінчується</a:t>
            </a:r>
            <a:r>
              <a:rPr lang="ru-RU" dirty="0"/>
              <a:t> в </a:t>
            </a:r>
            <a:r>
              <a:rPr lang="ru-RU" dirty="0" err="1"/>
              <a:t>точці</a:t>
            </a:r>
            <a:r>
              <a:rPr lang="ru-RU" dirty="0"/>
              <a:t> </a:t>
            </a:r>
            <a:r>
              <a:rPr lang="en-US" b="1" dirty="0"/>
              <a:t>P</a:t>
            </a:r>
            <a:r>
              <a:rPr lang="en-US" baseline="-25000" dirty="0"/>
              <a:t>3</a:t>
            </a:r>
            <a:r>
              <a:rPr lang="en-US" dirty="0"/>
              <a:t> </a:t>
            </a:r>
            <a:r>
              <a:rPr lang="ru-RU" dirty="0" err="1"/>
              <a:t>підходячи</a:t>
            </a:r>
            <a:r>
              <a:rPr lang="ru-RU" dirty="0"/>
              <a:t> до </a:t>
            </a:r>
            <a:r>
              <a:rPr lang="ru-RU" dirty="0" err="1"/>
              <a:t>неї</a:t>
            </a:r>
            <a:r>
              <a:rPr lang="ru-RU" dirty="0"/>
              <a:t> з боку точки </a:t>
            </a:r>
            <a:r>
              <a:rPr lang="en-US" b="1" dirty="0"/>
              <a:t>P</a:t>
            </a:r>
            <a:r>
              <a:rPr lang="en-US" baseline="-25000" dirty="0"/>
              <a:t>2</a:t>
            </a:r>
            <a:r>
              <a:rPr lang="en-US" dirty="0"/>
              <a:t>. </a:t>
            </a:r>
            <a:r>
              <a:rPr lang="ru-RU" dirty="0" err="1"/>
              <a:t>Тобто</a:t>
            </a:r>
            <a:r>
              <a:rPr lang="ru-RU" dirty="0"/>
              <a:t> крива не проходить через точки </a:t>
            </a:r>
            <a:r>
              <a:rPr lang="en-US" b="1" dirty="0"/>
              <a:t>P</a:t>
            </a:r>
            <a:r>
              <a:rPr lang="en-US" baseline="-25000" dirty="0"/>
              <a:t>1</a:t>
            </a:r>
            <a:r>
              <a:rPr lang="en-US" dirty="0"/>
              <a:t> </a:t>
            </a:r>
            <a:r>
              <a:rPr lang="ru-RU" dirty="0"/>
              <a:t>та </a:t>
            </a:r>
            <a:r>
              <a:rPr lang="en-US" b="1" dirty="0"/>
              <a:t>P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ru-RU" dirty="0"/>
              <a:t>вони </a:t>
            </a:r>
            <a:r>
              <a:rPr lang="ru-RU" dirty="0" err="1"/>
              <a:t>використовуються</a:t>
            </a:r>
            <a:r>
              <a:rPr lang="ru-RU" dirty="0"/>
              <a:t> для </a:t>
            </a:r>
            <a:r>
              <a:rPr lang="ru-RU" dirty="0" err="1"/>
              <a:t>напрямку</a:t>
            </a:r>
            <a:r>
              <a:rPr lang="ru-RU" dirty="0"/>
              <a:t> </a:t>
            </a:r>
            <a:r>
              <a:rPr lang="ru-RU" dirty="0" err="1"/>
              <a:t>руху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176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Точність порівняння векторів 0,05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4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25.04.2017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25.04.2017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25.04.2017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25.04.2017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25.04.2017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25.04.2017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25.04.2017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25.04.2017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25.04.2017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25.04.2017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25.04.2017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-98276" y="1828800"/>
            <a:ext cx="10441160" cy="2895600"/>
          </a:xfrm>
        </p:spPr>
        <p:txBody>
          <a:bodyPr rtlCol="0">
            <a:normAutofit fontScale="90000"/>
          </a:bodyPr>
          <a:lstStyle/>
          <a:p>
            <a:pPr algn="ctr"/>
            <a:r>
              <a:rPr lang="uk-UA" dirty="0"/>
              <a:t>Курсова робота </a:t>
            </a:r>
            <a:br>
              <a:rPr lang="uk-UA" dirty="0"/>
            </a:br>
            <a:r>
              <a:rPr lang="uk-UA" dirty="0"/>
              <a:t>«Розробка моделі багатошарової штучної </a:t>
            </a:r>
            <a:br>
              <a:rPr lang="ru-RU" dirty="0"/>
            </a:br>
            <a:r>
              <a:rPr lang="uk-UA" dirty="0"/>
              <a:t>нейронної мережі»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-674340" y="5638800"/>
            <a:ext cx="8229600" cy="1219200"/>
          </a:xfrm>
        </p:spPr>
        <p:txBody>
          <a:bodyPr rtlCol="0"/>
          <a:lstStyle/>
          <a:p>
            <a:pPr algn="r" rtl="0"/>
            <a:endParaRPr lang="uk-UA" dirty="0"/>
          </a:p>
          <a:p>
            <a:pPr algn="r" rtl="0"/>
            <a:endParaRPr lang="uk-UA" dirty="0"/>
          </a:p>
          <a:p>
            <a:pPr algn="r" rtl="0"/>
            <a:endParaRPr lang="uk-UA" dirty="0"/>
          </a:p>
          <a:p>
            <a:pPr algn="r" rtl="0"/>
            <a:r>
              <a:rPr lang="uk-UA" dirty="0"/>
              <a:t>Виконав: Зелінський Дмитро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126" y="985188"/>
            <a:ext cx="9144001" cy="815752"/>
          </a:xfrm>
        </p:spPr>
        <p:txBody>
          <a:bodyPr/>
          <a:lstStyle/>
          <a:p>
            <a:r>
              <a:rPr lang="uk-UA" dirty="0"/>
              <a:t>Проблема </a:t>
            </a:r>
            <a:r>
              <a:rPr lang="en-US" dirty="0"/>
              <a:t>XOR</a:t>
            </a:r>
            <a:endParaRPr lang="ru-RU" dirty="0"/>
          </a:p>
        </p:txBody>
      </p:sp>
      <p:pic>
        <p:nvPicPr>
          <p:cNvPr id="1026" name="Picture 2" descr="Картинки по запросу нейронні мережі X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27" y="383"/>
            <a:ext cx="504421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48" y="2996952"/>
            <a:ext cx="6903023" cy="36724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724" y="2419013"/>
            <a:ext cx="2990850" cy="464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8588" y="182449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 = 0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23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9245" y="518"/>
            <a:ext cx="9144001" cy="1371600"/>
          </a:xfrm>
        </p:spPr>
        <p:txBody>
          <a:bodyPr/>
          <a:lstStyle/>
          <a:p>
            <a:r>
              <a:rPr lang="ru-RU" dirty="0" err="1"/>
              <a:t>Багатошарові</a:t>
            </a:r>
            <a:r>
              <a:rPr lang="ru-RU" dirty="0"/>
              <a:t> </a:t>
            </a:r>
            <a:r>
              <a:rPr lang="ru-RU" dirty="0" err="1"/>
              <a:t>нейронні</a:t>
            </a:r>
            <a:r>
              <a:rPr lang="ru-RU" dirty="0"/>
              <a:t> </a:t>
            </a:r>
            <a:r>
              <a:rPr lang="ru-RU" dirty="0" err="1"/>
              <a:t>мережі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1052736"/>
            <a:ext cx="8352929" cy="48965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16" y="1772816"/>
            <a:ext cx="3228929" cy="31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41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788" y="404664"/>
            <a:ext cx="9144001" cy="743744"/>
          </a:xfrm>
        </p:spPr>
        <p:txBody>
          <a:bodyPr/>
          <a:lstStyle/>
          <a:p>
            <a:r>
              <a:rPr lang="uk-UA" dirty="0"/>
              <a:t>Навчання</a:t>
            </a:r>
            <a:r>
              <a:rPr lang="en-US" dirty="0"/>
              <a:t>. </a:t>
            </a:r>
            <a:r>
              <a:rPr lang="uk-UA" dirty="0"/>
              <a:t>Функція втрат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77788" y="3413982"/>
                <a:ext cx="6840760" cy="28953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- </a:t>
                </a:r>
                <a:r>
                  <a:rPr lang="uk-UA" dirty="0"/>
                  <a:t>матриця ваг, що входить в шар </a:t>
                </a:r>
                <a:r>
                  <a:rPr lang="en-US" dirty="0"/>
                  <a:t>n</a:t>
                </a:r>
                <a:endParaRPr lang="uk-UA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/>
                      <m:sup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bSup>
                  </m:oMath>
                </a14:m>
                <a:r>
                  <a:rPr lang="uk-UA" dirty="0"/>
                  <a:t> –  вектор реального виходу нейронів вихідного шару N нейронної мережі при подачі на її входи зразка;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/>
                    </m:sSub>
                  </m:oMath>
                </a14:m>
                <a:r>
                  <a:rPr lang="uk-UA" dirty="0"/>
                  <a:t> - вектор необхідних </a:t>
                </a:r>
                <a:r>
                  <a:rPr lang="uk-UA" dirty="0" err="1"/>
                  <a:t>значеннь</a:t>
                </a:r>
                <a:r>
                  <a:rPr lang="uk-UA" dirty="0"/>
                  <a:t> вихідного сигналу.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88" y="3413982"/>
                <a:ext cx="6840760" cy="2895337"/>
              </a:xfrm>
              <a:blipFill>
                <a:blip r:embed="rId3"/>
                <a:stretch>
                  <a:fillRect l="-1158" t="-2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29916" y="2586731"/>
                <a:ext cx="4248472" cy="552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uk-UA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/>
                      <m:sup>
                        <m:d>
                          <m:d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</m:oMath>
                </a14:m>
                <a:r>
                  <a:rPr lang="ru-RU" sz="2800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uk-UA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/>
                      <m:sup>
                        <m:d>
                          <m:d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916" y="2586731"/>
                <a:ext cx="4248472" cy="552074"/>
              </a:xfrm>
              <a:prstGeom prst="rect">
                <a:avLst/>
              </a:prstGeom>
              <a:blipFill>
                <a:blip r:embed="rId4"/>
                <a:stretch>
                  <a:fillRect t="-2198" b="-34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16" y="893713"/>
            <a:ext cx="4693077" cy="4824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924871" y="1396336"/>
                <a:ext cx="5359159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800" i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/>
                                    <m:sup>
                                      <m:d>
                                        <m:dPr>
                                          <m:ctrlPr>
                                            <a:rPr lang="ru-RU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8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71" y="1396336"/>
                <a:ext cx="5359159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07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858" y="19835"/>
            <a:ext cx="9144001" cy="815752"/>
          </a:xfrm>
        </p:spPr>
        <p:txBody>
          <a:bodyPr/>
          <a:lstStyle/>
          <a:p>
            <a:r>
              <a:rPr lang="uk-UA" dirty="0"/>
              <a:t>Градієнтний спуск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604057" y="692696"/>
                <a:ext cx="4584768" cy="60486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uk-UA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uk-UA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uk-UA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uk-UA" dirty="0"/>
                  <a:t>	Тут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uk-UA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uk-UA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uk-UA" dirty="0"/>
                  <a:t> – ваговий коефіцієнт синоптичного зв’язку, що з’єднує і-й нейрон шару n-1 з j-м нейроном шару n,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uk-UA" dirty="0"/>
                  <a:t> – коефіцієнт швидкості навчання, 0 &lt;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uk-UA" dirty="0"/>
                  <a:t> &lt; 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uk-UA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uk-UA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uk-UA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uk-UA" dirty="0"/>
                  <a:t>Тут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uk-UA" dirty="0"/>
                  <a:t> – вихід нейрона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uk-UA" dirty="0"/>
                  <a:t> – зважена сума його вхідних сигналів (тобто аргумент активаційної функції). 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04057" y="692696"/>
                <a:ext cx="4584768" cy="6048672"/>
              </a:xfrm>
              <a:blipFill>
                <a:blip r:embed="rId3"/>
                <a:stretch>
                  <a:fillRect l="-1995" r="-3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56" y="1196752"/>
            <a:ext cx="7270286" cy="544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3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uk-UA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uk-UA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uk-UA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uk-UA" dirty="0"/>
                  <a:t> В випадку гіперболічного тангенсу </a:t>
                </a: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uk-UA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uk-UA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uk-UA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r>
                  <a:rPr lang="uk-UA" dirty="0"/>
                  <a:t>Третій множник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sz="3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ru-RU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uk-UA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uk-UA" sz="3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uk-UA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uk-UA" dirty="0"/>
                  <a:t> очевидно рівний виходу нейрону попереднього шару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uk-UA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uk-UA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</m:sSubSup>
                  </m:oMath>
                </a14:m>
                <a:r>
                  <a:rPr lang="uk-UA" dirty="0"/>
                  <a:t>. </a:t>
                </a:r>
              </a:p>
              <a:p>
                <a:r>
                  <a:rPr lang="uk-UA" dirty="0"/>
                  <a:t>Перший множник можна розкласти:</a:t>
                </a: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uk-UA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uk-UA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uk-UA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uk-UA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uk-UA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uk-UA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  <m:sup>
                                  <m:r>
                                    <a:rPr lang="uk-UA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uk-UA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lvl="1"/>
                <a:r>
                  <a:rPr lang="uk-UA" dirty="0"/>
                  <a:t>Тут сумування по k відбувається серед нейронів шару n+1.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5" t="-266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4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1053852" y="5013176"/>
                <a:ext cx="9504041" cy="1103783"/>
              </a:xfrm>
            </p:spPr>
            <p:txBody>
              <a:bodyPr>
                <a:normAutofit fontScale="90000"/>
              </a:bodyPr>
              <a:lstStyle/>
              <a:p>
                <a:pPr algn="ctr"/>
                <a:br>
                  <a:rPr lang="ru-RU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uk-UA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uk-UA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uk-UA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uk-UA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uk-UA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uk-UA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uk-UA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uk-UA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53852" y="5013176"/>
                <a:ext cx="9504041" cy="110378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341884" y="620688"/>
                <a:ext cx="9937103" cy="4608513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Позначимо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uk-UA" sz="3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uk-UA" sz="3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uk-UA" sz="3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sz="3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uk-UA" sz="300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uk-UA" sz="3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sz="3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uk-UA" sz="3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uk-UA" sz="3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3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uk-UA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uk-UA" sz="30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sz="3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3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uk-UA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uk-UA" sz="3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ru-RU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sz="3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uk-UA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ru-RU" dirty="0"/>
              </a:p>
              <a:p>
                <a:r>
                  <a:rPr lang="uk-UA" dirty="0"/>
                  <a:t>Отримаємо рекурсивну формулу для розрахунку помилки поточного шару залежно від помилки наступного	</a:t>
                </a: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uk-UA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uk-UA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uk-UA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uk-UA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uk-UA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uk-UA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uk-UA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uk-UA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  <m:sup>
                                  <m:r>
                                    <a:rPr lang="uk-UA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uk-UA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uk-UA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uk-UA" dirty="0"/>
                  <a:t>Для вихідного шару:</a:t>
                </a: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uk-UA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uk-UA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uk-UA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bSup>
                      <m:r>
                        <a:rPr lang="uk-UA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uk-UA">
                          <a:latin typeface="Cambria Math" panose="02040503050406030204" pitchFamily="18" charset="0"/>
                        </a:rPr>
                        <m:t>)⋅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uk-UA" dirty="0"/>
                  <a:t>Тоді остаточно можем записати: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1884" y="620688"/>
                <a:ext cx="9937103" cy="4608513"/>
              </a:xfrm>
              <a:blipFill>
                <a:blip r:embed="rId3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50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>
            <a:normAutofit fontScale="90000"/>
          </a:bodyPr>
          <a:lstStyle/>
          <a:p>
            <a:r>
              <a:rPr lang="uk-UA" dirty="0" err="1"/>
              <a:t>Регуляризація</a:t>
            </a:r>
            <a:br>
              <a:rPr lang="en-US" dirty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91" y="2737083"/>
            <a:ext cx="3637494" cy="3735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3"/>
              <p:cNvSpPr txBox="1">
                <a:spLocks/>
              </p:cNvSpPr>
              <p:nvPr/>
            </p:nvSpPr>
            <p:spPr>
              <a:xfrm>
                <a:off x="1197868" y="1124744"/>
                <a:ext cx="4416552" cy="1584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L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uk-U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uk-UA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Объект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68" y="1124744"/>
                <a:ext cx="4416552" cy="1584176"/>
              </a:xfrm>
              <a:prstGeom prst="rect">
                <a:avLst/>
              </a:prstGeom>
              <a:blipFill>
                <a:blip r:embed="rId3"/>
                <a:stretch>
                  <a:fillRect t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>
                <a:spLocks/>
              </p:cNvSpPr>
              <p:nvPr/>
            </p:nvSpPr>
            <p:spPr>
              <a:xfrm>
                <a:off x="6616539" y="1132266"/>
                <a:ext cx="4416552" cy="1584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L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uk-U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uk-UA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39" y="1132266"/>
                <a:ext cx="4416552" cy="1584176"/>
              </a:xfrm>
              <a:prstGeom prst="rect">
                <a:avLst/>
              </a:prstGeom>
              <a:blipFill>
                <a:blip r:embed="rId4"/>
                <a:stretch>
                  <a:fillRect t="-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383" y="2704737"/>
            <a:ext cx="4136864" cy="37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3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197868" y="-12118"/>
            <a:ext cx="9865096" cy="1371600"/>
          </a:xfrm>
        </p:spPr>
        <p:txBody>
          <a:bodyPr rtlCol="0"/>
          <a:lstStyle/>
          <a:p>
            <a:r>
              <a:rPr lang="ru-RU" dirty="0"/>
              <a:t>Алгоритм </a:t>
            </a:r>
            <a:r>
              <a:rPr lang="ru-RU" dirty="0" err="1"/>
              <a:t>зворотнього</a:t>
            </a:r>
            <a:r>
              <a:rPr lang="ru-RU" dirty="0"/>
              <a:t> </a:t>
            </a:r>
            <a:r>
              <a:rPr lang="ru-RU" dirty="0" err="1"/>
              <a:t>поширення</a:t>
            </a:r>
            <a:r>
              <a:rPr lang="ru-RU" dirty="0"/>
              <a:t> </a:t>
            </a:r>
            <a:r>
              <a:rPr lang="ru-RU" dirty="0" err="1"/>
              <a:t>помилки</a:t>
            </a:r>
            <a:endParaRPr lang="ru-RU" dirty="0"/>
          </a:p>
        </p:txBody>
      </p:sp>
      <p:graphicFrame>
        <p:nvGraphicFramePr>
          <p:cNvPr id="3" name="Объект 2" descr="Переменный поток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710498"/>
              </p:ext>
            </p:extLst>
          </p:nvPr>
        </p:nvGraphicFramePr>
        <p:xfrm>
          <a:off x="405780" y="1752600"/>
          <a:ext cx="11017223" cy="4700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3852" y="188640"/>
            <a:ext cx="9144001" cy="1031776"/>
          </a:xfrm>
        </p:spPr>
        <p:txBody>
          <a:bodyPr/>
          <a:lstStyle/>
          <a:p>
            <a:r>
              <a:rPr lang="uk-UA" b="1" dirty="0"/>
              <a:t>Недоліки і проблеми алгоритму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54452" y="1916831"/>
            <a:ext cx="4634400" cy="4114801"/>
          </a:xfrm>
        </p:spPr>
        <p:txBody>
          <a:bodyPr/>
          <a:lstStyle/>
          <a:p>
            <a:r>
              <a:rPr lang="uk-UA" sz="2800" dirty="0"/>
              <a:t>невизначено довгий процес навчання</a:t>
            </a:r>
          </a:p>
          <a:p>
            <a:r>
              <a:rPr lang="uk-UA" sz="2800" dirty="0"/>
              <a:t>параліч мережі</a:t>
            </a:r>
          </a:p>
          <a:p>
            <a:r>
              <a:rPr lang="uk-UA" sz="2800" dirty="0"/>
              <a:t>локальні мінімуми</a:t>
            </a:r>
          </a:p>
          <a:p>
            <a:r>
              <a:rPr lang="uk-UA" sz="2800" dirty="0"/>
              <a:t>розмір кроку</a:t>
            </a:r>
          </a:p>
          <a:p>
            <a:r>
              <a:rPr lang="uk-UA" sz="2800" dirty="0"/>
              <a:t>перенавчання</a:t>
            </a:r>
            <a:endParaRPr lang="ru-RU" sz="2800" dirty="0"/>
          </a:p>
          <a:p>
            <a:endParaRPr lang="ru-RU" sz="3200" dirty="0"/>
          </a:p>
          <a:p>
            <a:endParaRPr lang="ru-RU" dirty="0"/>
          </a:p>
        </p:txBody>
      </p:sp>
      <p:pic>
        <p:nvPicPr>
          <p:cNvPr id="5122" name="Picture 2" descr="Картинки по запросу за и против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669975"/>
            <a:ext cx="4608512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234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8258" y="549189"/>
            <a:ext cx="9144001" cy="959768"/>
          </a:xfrm>
        </p:spPr>
        <p:txBody>
          <a:bodyPr>
            <a:normAutofit fontScale="90000"/>
          </a:bodyPr>
          <a:lstStyle/>
          <a:p>
            <a:pPr algn="just"/>
            <a:r>
              <a:rPr lang="uk-UA" dirty="0"/>
              <a:t>Оптимальною будемо вважати траєкторію, зображену</a:t>
            </a:r>
            <a:r>
              <a:rPr lang="en-US" dirty="0"/>
              <a:t> </a:t>
            </a:r>
            <a:r>
              <a:rPr lang="uk-UA" dirty="0"/>
              <a:t>кубічною кривою </a:t>
            </a:r>
            <a:r>
              <a:rPr lang="uk-UA" dirty="0" err="1"/>
              <a:t>Без’є</a:t>
            </a:r>
            <a:r>
              <a:rPr lang="uk-UA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1269876" y="1988841"/>
                <a:ext cx="917238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80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sz="28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uk-UA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uk-UA" sz="28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uk-UA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uk-U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uk-UA" sz="2800" b="0" i="1" smtClean="0">
                          <a:latin typeface="Cambria Math" panose="02040503050406030204" pitchFamily="18" charset="0"/>
                        </a:rPr>
                        <m:t> є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76" y="1988841"/>
                <a:ext cx="9172383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52" y="2963589"/>
            <a:ext cx="6311390" cy="3489748"/>
          </a:xfrm>
          <a:prstGeom prst="rect">
            <a:avLst/>
          </a:prstGeom>
        </p:spPr>
      </p:pic>
      <p:pic>
        <p:nvPicPr>
          <p:cNvPr id="20" name="Picture 2" descr="Файл:Bezier cubic anim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2942949"/>
            <a:ext cx="4701052" cy="349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587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/>
          <a:lstStyle/>
          <a:p>
            <a:r>
              <a:rPr lang="ru-RU" dirty="0" err="1"/>
              <a:t>Штучна</a:t>
            </a:r>
            <a:r>
              <a:rPr lang="uk-UA" dirty="0"/>
              <a:t> </a:t>
            </a:r>
            <a:r>
              <a:rPr lang="ru-RU" dirty="0" err="1"/>
              <a:t>нейронна</a:t>
            </a:r>
            <a:r>
              <a:rPr lang="uk-UA" dirty="0"/>
              <a:t> </a:t>
            </a:r>
            <a:r>
              <a:rPr lang="ru-RU" dirty="0"/>
              <a:t>мережа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13892" y="2348880"/>
            <a:ext cx="5730205" cy="4114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err="1"/>
              <a:t>Це</a:t>
            </a:r>
            <a:r>
              <a:rPr lang="ru-RU" sz="2800" dirty="0"/>
              <a:t> </a:t>
            </a:r>
            <a:r>
              <a:rPr lang="ru-RU" sz="2800" dirty="0" err="1"/>
              <a:t>штучний</a:t>
            </a:r>
            <a:r>
              <a:rPr lang="ru-RU" sz="2800" dirty="0"/>
              <a:t> аналог </a:t>
            </a:r>
            <a:r>
              <a:rPr lang="ru-RU" sz="2800" dirty="0" err="1"/>
              <a:t>біологічної</a:t>
            </a:r>
            <a:r>
              <a:rPr lang="ru-RU" sz="2800" dirty="0"/>
              <a:t> </a:t>
            </a:r>
            <a:r>
              <a:rPr lang="ru-RU" sz="2800" dirty="0" err="1"/>
              <a:t>мережі</a:t>
            </a:r>
            <a:r>
              <a:rPr lang="ru-RU" sz="2800" dirty="0"/>
              <a:t>, </a:t>
            </a:r>
            <a:r>
              <a:rPr lang="ru-RU" sz="2800" dirty="0" err="1"/>
              <a:t>який</a:t>
            </a:r>
            <a:r>
              <a:rPr lang="ru-RU" sz="2800" dirty="0"/>
              <a:t> за </a:t>
            </a:r>
            <a:r>
              <a:rPr lang="ru-RU" sz="2800" dirty="0" err="1"/>
              <a:t>своїми</a:t>
            </a:r>
            <a:r>
              <a:rPr lang="ru-RU" sz="2800" dirty="0"/>
              <a:t> параметрами максимально </a:t>
            </a:r>
            <a:r>
              <a:rPr lang="ru-RU" sz="2800" dirty="0" err="1"/>
              <a:t>наближається</a:t>
            </a:r>
            <a:r>
              <a:rPr lang="ru-RU" sz="2800" dirty="0"/>
              <a:t> до </a:t>
            </a:r>
            <a:r>
              <a:rPr lang="ru-RU" sz="2800" dirty="0" err="1"/>
              <a:t>оригіналу</a:t>
            </a:r>
            <a:r>
              <a:rPr lang="ru-RU" sz="2800" dirty="0"/>
              <a:t>,</a:t>
            </a:r>
            <a:r>
              <a:rPr lang="uk-UA" sz="2800" dirty="0"/>
              <a:t> набір</a:t>
            </a:r>
            <a:r>
              <a:rPr lang="ru-RU" sz="2800" dirty="0"/>
              <a:t> </a:t>
            </a:r>
            <a:r>
              <a:rPr lang="uk-UA" sz="2800" dirty="0"/>
              <a:t>математичних</a:t>
            </a:r>
            <a:r>
              <a:rPr lang="ru-RU" sz="2800" dirty="0"/>
              <a:t> </a:t>
            </a:r>
            <a:r>
              <a:rPr lang="uk-UA" sz="2800" dirty="0"/>
              <a:t>і</a:t>
            </a:r>
            <a:r>
              <a:rPr lang="ru-RU" sz="2800" dirty="0"/>
              <a:t> </a:t>
            </a:r>
            <a:r>
              <a:rPr lang="uk-UA" sz="2800" dirty="0"/>
              <a:t>алгоритмічних</a:t>
            </a:r>
            <a:r>
              <a:rPr lang="ru-RU" sz="2800" dirty="0"/>
              <a:t> </a:t>
            </a:r>
            <a:r>
              <a:rPr lang="uk-UA" sz="2800" dirty="0"/>
              <a:t>методів</a:t>
            </a:r>
            <a:r>
              <a:rPr lang="ru-RU" sz="2800" dirty="0"/>
              <a:t> </a:t>
            </a:r>
            <a:r>
              <a:rPr lang="uk-UA" sz="2800" dirty="0"/>
              <a:t>для</a:t>
            </a:r>
            <a:r>
              <a:rPr lang="ru-RU" sz="2800" dirty="0"/>
              <a:t> </a:t>
            </a:r>
            <a:r>
              <a:rPr lang="uk-UA" sz="2800" dirty="0"/>
              <a:t>рішення</a:t>
            </a:r>
            <a:r>
              <a:rPr lang="ru-RU" sz="2800" dirty="0"/>
              <a:t> </a:t>
            </a:r>
            <a:r>
              <a:rPr lang="uk-UA" sz="2800" dirty="0"/>
              <a:t>широкого</a:t>
            </a:r>
            <a:r>
              <a:rPr lang="ru-RU" sz="2800" dirty="0"/>
              <a:t> </a:t>
            </a:r>
            <a:r>
              <a:rPr lang="uk-UA" sz="2800" dirty="0"/>
              <a:t>кола</a:t>
            </a:r>
            <a:r>
              <a:rPr lang="ru-RU" sz="2800" dirty="0"/>
              <a:t> </a:t>
            </a:r>
            <a:r>
              <a:rPr lang="uk-UA" sz="2800" dirty="0"/>
              <a:t>задач</a:t>
            </a:r>
            <a:r>
              <a:rPr lang="ru-RU" sz="2800" dirty="0"/>
              <a:t>. </a:t>
            </a:r>
          </a:p>
        </p:txBody>
      </p:sp>
      <p:pic>
        <p:nvPicPr>
          <p:cNvPr id="3074" name="Picture 2" descr="Картинки по запросу штучні нейронні мережі визначенн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1628800"/>
            <a:ext cx="3763946" cy="394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56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/>
          <a:lstStyle/>
          <a:p>
            <a:r>
              <a:rPr lang="uk-UA" dirty="0"/>
              <a:t>Реалізація. Інтерфейс користувача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1556792"/>
            <a:ext cx="119538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1764" y="404664"/>
            <a:ext cx="2699791" cy="2016224"/>
          </a:xfrm>
        </p:spPr>
        <p:txBody>
          <a:bodyPr/>
          <a:lstStyle/>
          <a:p>
            <a:pPr algn="ctr"/>
            <a:r>
              <a:rPr lang="uk-UA" dirty="0"/>
              <a:t>Реалізація. Структура класів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92" y="164468"/>
            <a:ext cx="8676455" cy="6408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176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18" y="859835"/>
            <a:ext cx="4963993" cy="321723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7510" y="202772"/>
            <a:ext cx="9144001" cy="599728"/>
          </a:xfrm>
        </p:spPr>
        <p:txBody>
          <a:bodyPr/>
          <a:lstStyle/>
          <a:p>
            <a:r>
              <a:rPr lang="uk-UA" dirty="0"/>
              <a:t>Експерименти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38" y="2032797"/>
            <a:ext cx="5067072" cy="32316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60" y="3224820"/>
            <a:ext cx="4746903" cy="316737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484" y="3718813"/>
            <a:ext cx="4383365" cy="310158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685" y="152965"/>
            <a:ext cx="54102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uk-UA" dirty="0"/>
              <a:t>Готові рішення машинного навчання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69876" y="1428491"/>
            <a:ext cx="9134391" cy="3650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Microsoft Azure ML</a:t>
            </a:r>
          </a:p>
          <a:p>
            <a:pPr marL="0" indent="0">
              <a:buNone/>
            </a:pPr>
            <a:endParaRPr lang="uk-UA" sz="2800" dirty="0"/>
          </a:p>
          <a:p>
            <a:pPr marL="0" indent="0">
              <a:buNone/>
            </a:pPr>
            <a:r>
              <a:rPr lang="en-US" sz="2800" dirty="0"/>
              <a:t>Caffe</a:t>
            </a:r>
            <a:endParaRPr lang="ru-RU" sz="28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40" y="1340768"/>
            <a:ext cx="6553200" cy="52197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3597407"/>
            <a:ext cx="6874302" cy="2963061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4438228" y="1628800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2205980" y="2924944"/>
            <a:ext cx="108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cxnSpLocks/>
          </p:cNvCxnSpPr>
          <p:nvPr/>
        </p:nvCxnSpPr>
        <p:spPr>
          <a:xfrm>
            <a:off x="3286100" y="2924944"/>
            <a:ext cx="0" cy="67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119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3018" y="908720"/>
            <a:ext cx="9144001" cy="671736"/>
          </a:xfrm>
        </p:spPr>
        <p:txBody>
          <a:bodyPr/>
          <a:lstStyle/>
          <a:p>
            <a:r>
              <a:rPr lang="en-US" dirty="0"/>
              <a:t>OpenCV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34" y="317938"/>
            <a:ext cx="8347365" cy="34800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3262458"/>
            <a:ext cx="5400600" cy="3261749"/>
          </a:xfrm>
          <a:prstGeom prst="rect">
            <a:avLst/>
          </a:prstGeom>
        </p:spPr>
      </p:pic>
      <p:pic>
        <p:nvPicPr>
          <p:cNvPr id="2056" name="Picture 8" descr="Картинки по запросу open c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926" y="3262457"/>
            <a:ext cx="3693197" cy="326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63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uk-UA" dirty="0"/>
              <a:t>Висновки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3852" y="1268760"/>
            <a:ext cx="10620672" cy="5176193"/>
          </a:xfrm>
        </p:spPr>
        <p:txBody>
          <a:bodyPr>
            <a:normAutofit/>
          </a:bodyPr>
          <a:lstStyle/>
          <a:p>
            <a:pPr marL="0" indent="536575" algn="just">
              <a:spcBef>
                <a:spcPts val="600"/>
              </a:spcBef>
              <a:buNone/>
            </a:pPr>
            <a:r>
              <a:rPr lang="uk-UA" sz="2800" dirty="0"/>
              <a:t>Розроблене програмне забезпечення реалізує необхідний інтерфейс і реалізацію для побудови багатошарової нейронної мережі довільної конфігурації для вирішення задачі про оптимальний шлях із заданими вхідними і вихідними векторами.</a:t>
            </a:r>
          </a:p>
          <a:p>
            <a:pPr marL="0" indent="536575" algn="just">
              <a:spcBef>
                <a:spcPts val="600"/>
              </a:spcBef>
              <a:buNone/>
            </a:pPr>
            <a:r>
              <a:rPr lang="uk-UA" sz="2800" dirty="0"/>
              <a:t>При виборі параметрів мережі та параметрів навчання емпірично встановлено, що одні й ті самі параметри можуть приводити до різних результатів навчання. Також багато що залежить від генерації навчальних послідовностей. В даній задачі найкраще себе проявила нейронна мережа з одним прихованим шаром (25 нейронів), вдалося досягти точності роботи мережі 86%.</a:t>
            </a:r>
            <a:endParaRPr lang="ru-RU" sz="2800" dirty="0"/>
          </a:p>
          <a:p>
            <a:pPr marL="0" indent="0" algn="just">
              <a:spcBef>
                <a:spcPts val="600"/>
              </a:spcBef>
              <a:buNone/>
            </a:pPr>
            <a:endParaRPr lang="ru-RU" sz="2800" dirty="0"/>
          </a:p>
          <a:p>
            <a:pPr algn="just">
              <a:spcBef>
                <a:spcPts val="600"/>
              </a:spcBef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478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8" name="Picture 10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00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1844" y="8834"/>
            <a:ext cx="9144001" cy="1371600"/>
          </a:xfrm>
        </p:spPr>
        <p:txBody>
          <a:bodyPr/>
          <a:lstStyle/>
          <a:p>
            <a:r>
              <a:rPr lang="uk-UA" dirty="0"/>
              <a:t>Д</a:t>
            </a:r>
            <a:r>
              <a:rPr lang="ru-RU" dirty="0" err="1"/>
              <a:t>еякі</a:t>
            </a:r>
            <a:r>
              <a:rPr lang="uk-UA" dirty="0"/>
              <a:t> </a:t>
            </a:r>
            <a:r>
              <a:rPr lang="ru-RU" dirty="0" err="1"/>
              <a:t>проблеми</a:t>
            </a:r>
            <a:r>
              <a:rPr lang="uk-UA" dirty="0"/>
              <a:t>, </a:t>
            </a:r>
            <a:r>
              <a:rPr lang="ru-RU" dirty="0" err="1"/>
              <a:t>розв</a:t>
            </a:r>
            <a:r>
              <a:rPr lang="uk-UA" dirty="0"/>
              <a:t>'</a:t>
            </a:r>
            <a:r>
              <a:rPr lang="ru-RU" dirty="0" err="1"/>
              <a:t>язувані</a:t>
            </a:r>
            <a:r>
              <a:rPr lang="uk-UA" dirty="0"/>
              <a:t> </a:t>
            </a:r>
            <a:r>
              <a:rPr lang="ru-RU" dirty="0"/>
              <a:t>в</a:t>
            </a:r>
            <a:r>
              <a:rPr lang="uk-UA" dirty="0"/>
              <a:t> </a:t>
            </a:r>
            <a:r>
              <a:rPr lang="ru-RU" dirty="0" err="1"/>
              <a:t>контексті</a:t>
            </a:r>
            <a:r>
              <a:rPr lang="uk-UA" dirty="0"/>
              <a:t> </a:t>
            </a:r>
            <a:r>
              <a:rPr lang="ru-RU" dirty="0" err="1"/>
              <a:t>нейромоделювання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9876" y="1484784"/>
            <a:ext cx="10044607" cy="4953001"/>
          </a:xfrm>
        </p:spPr>
        <p:txBody>
          <a:bodyPr>
            <a:normAutofit/>
          </a:bodyPr>
          <a:lstStyle/>
          <a:p>
            <a:pPr algn="just">
              <a:spcBef>
                <a:spcPts val="1200"/>
              </a:spcBef>
            </a:pPr>
            <a:r>
              <a:rPr lang="ru-RU" b="1" dirty="0" err="1"/>
              <a:t>Класифікація</a:t>
            </a:r>
            <a:r>
              <a:rPr lang="uk-UA" b="1" dirty="0"/>
              <a:t> </a:t>
            </a:r>
            <a:r>
              <a:rPr lang="ru-RU" b="1" dirty="0" err="1"/>
              <a:t>образів</a:t>
            </a:r>
            <a:r>
              <a:rPr lang="uk-UA" b="1" dirty="0"/>
              <a:t>.</a:t>
            </a:r>
            <a:r>
              <a:rPr lang="en-US" dirty="0"/>
              <a:t> </a:t>
            </a:r>
            <a:r>
              <a:rPr lang="ru-RU" dirty="0" err="1"/>
              <a:t>Завдання</a:t>
            </a:r>
            <a:r>
              <a:rPr lang="uk-UA" dirty="0"/>
              <a:t> </a:t>
            </a:r>
            <a:r>
              <a:rPr lang="ru-RU" dirty="0" err="1"/>
              <a:t>полягає</a:t>
            </a:r>
            <a:r>
              <a:rPr lang="uk-UA" dirty="0"/>
              <a:t> </a:t>
            </a:r>
            <a:r>
              <a:rPr lang="ru-RU" dirty="0"/>
              <a:t>у</a:t>
            </a:r>
            <a:r>
              <a:rPr lang="uk-UA" dirty="0"/>
              <a:t> </a:t>
            </a:r>
            <a:r>
              <a:rPr lang="ru-RU" dirty="0" err="1"/>
              <a:t>визначенні</a:t>
            </a:r>
            <a:r>
              <a:rPr lang="uk-UA" dirty="0"/>
              <a:t> </a:t>
            </a:r>
            <a:r>
              <a:rPr lang="ru-RU" dirty="0" err="1"/>
              <a:t>приналежності</a:t>
            </a:r>
            <a:r>
              <a:rPr lang="uk-UA" dirty="0"/>
              <a:t> </a:t>
            </a:r>
            <a:r>
              <a:rPr lang="ru-RU" dirty="0" err="1"/>
              <a:t>вхідного</a:t>
            </a:r>
            <a:r>
              <a:rPr lang="ru-RU" dirty="0"/>
              <a:t> прикладу</a:t>
            </a:r>
            <a:r>
              <a:rPr lang="uk-UA" dirty="0"/>
              <a:t>, </a:t>
            </a:r>
            <a:r>
              <a:rPr lang="ru-RU" dirty="0" err="1"/>
              <a:t>представленого</a:t>
            </a:r>
            <a:r>
              <a:rPr lang="uk-UA" dirty="0"/>
              <a:t> </a:t>
            </a:r>
            <a:r>
              <a:rPr lang="ru-RU" dirty="0"/>
              <a:t>вектором</a:t>
            </a:r>
            <a:r>
              <a:rPr lang="uk-UA" dirty="0"/>
              <a:t> </a:t>
            </a:r>
            <a:r>
              <a:rPr lang="ru-RU" dirty="0" err="1"/>
              <a:t>ознак</a:t>
            </a:r>
            <a:r>
              <a:rPr lang="uk-UA" dirty="0"/>
              <a:t>, </a:t>
            </a:r>
            <a:r>
              <a:rPr lang="ru-RU" dirty="0"/>
              <a:t>одному</a:t>
            </a:r>
            <a:r>
              <a:rPr lang="uk-UA" dirty="0"/>
              <a:t> </a:t>
            </a:r>
            <a:r>
              <a:rPr lang="ru-RU" dirty="0" err="1"/>
              <a:t>чи</a:t>
            </a:r>
            <a:r>
              <a:rPr lang="uk-UA" dirty="0"/>
              <a:t> </a:t>
            </a:r>
            <a:r>
              <a:rPr lang="ru-RU" dirty="0" err="1"/>
              <a:t>декільком</a:t>
            </a:r>
            <a:r>
              <a:rPr lang="uk-UA" dirty="0"/>
              <a:t> </a:t>
            </a:r>
            <a:r>
              <a:rPr lang="ru-RU" dirty="0" err="1"/>
              <a:t>попередньо</a:t>
            </a:r>
            <a:r>
              <a:rPr lang="uk-UA" dirty="0"/>
              <a:t> </a:t>
            </a:r>
            <a:r>
              <a:rPr lang="ru-RU" dirty="0" err="1"/>
              <a:t>визначених</a:t>
            </a:r>
            <a:r>
              <a:rPr lang="uk-UA" dirty="0"/>
              <a:t> </a:t>
            </a:r>
            <a:r>
              <a:rPr lang="ru-RU" dirty="0" err="1"/>
              <a:t>класах</a:t>
            </a:r>
            <a:r>
              <a:rPr lang="uk-UA" dirty="0"/>
              <a:t>. </a:t>
            </a:r>
            <a:endParaRPr lang="en-US" dirty="0"/>
          </a:p>
          <a:p>
            <a:pPr algn="just">
              <a:spcBef>
                <a:spcPts val="1200"/>
              </a:spcBef>
            </a:pPr>
            <a:r>
              <a:rPr lang="ru-RU" b="1" dirty="0" err="1"/>
              <a:t>Кластеризація</a:t>
            </a:r>
            <a:r>
              <a:rPr lang="uk-UA" b="1" dirty="0"/>
              <a:t>/</a:t>
            </a:r>
            <a:r>
              <a:rPr lang="ru-RU" b="1" dirty="0" err="1"/>
              <a:t>категоризація</a:t>
            </a:r>
            <a:r>
              <a:rPr lang="uk-UA" b="1" dirty="0"/>
              <a:t>.</a:t>
            </a:r>
            <a:r>
              <a:rPr lang="en-US" dirty="0"/>
              <a:t> </a:t>
            </a:r>
            <a:r>
              <a:rPr lang="ru-RU" dirty="0"/>
              <a:t>Алгоритм</a:t>
            </a:r>
            <a:r>
              <a:rPr lang="uk-UA" dirty="0"/>
              <a:t> </a:t>
            </a:r>
            <a:r>
              <a:rPr lang="ru-RU" dirty="0" err="1"/>
              <a:t>кластеризації</a:t>
            </a:r>
            <a:r>
              <a:rPr lang="uk-UA" dirty="0"/>
              <a:t> </a:t>
            </a:r>
            <a:r>
              <a:rPr lang="ru-RU" dirty="0" err="1"/>
              <a:t>заснований</a:t>
            </a:r>
            <a:r>
              <a:rPr lang="uk-UA" dirty="0"/>
              <a:t> </a:t>
            </a:r>
            <a:r>
              <a:rPr lang="ru-RU" dirty="0"/>
              <a:t>на</a:t>
            </a:r>
            <a:r>
              <a:rPr lang="uk-UA" dirty="0"/>
              <a:t> </a:t>
            </a:r>
            <a:r>
              <a:rPr lang="ru-RU" dirty="0" err="1"/>
              <a:t>подібності</a:t>
            </a:r>
            <a:r>
              <a:rPr lang="uk-UA" dirty="0"/>
              <a:t> </a:t>
            </a:r>
            <a:r>
              <a:rPr lang="ru-RU" dirty="0" err="1"/>
              <a:t>образів</a:t>
            </a:r>
            <a:r>
              <a:rPr lang="uk-UA" dirty="0"/>
              <a:t> </a:t>
            </a:r>
            <a:r>
              <a:rPr lang="ru-RU" dirty="0"/>
              <a:t>і</a:t>
            </a:r>
            <a:r>
              <a:rPr lang="uk-UA" dirty="0"/>
              <a:t> </a:t>
            </a:r>
            <a:r>
              <a:rPr lang="ru-RU" dirty="0" err="1"/>
              <a:t>розміщує</a:t>
            </a:r>
            <a:r>
              <a:rPr lang="uk-UA" dirty="0"/>
              <a:t> </a:t>
            </a:r>
            <a:r>
              <a:rPr lang="ru-RU" dirty="0" err="1"/>
              <a:t>близькі</a:t>
            </a:r>
            <a:r>
              <a:rPr lang="uk-UA" dirty="0"/>
              <a:t> </a:t>
            </a:r>
            <a:r>
              <a:rPr lang="ru-RU" dirty="0" err="1"/>
              <a:t>образи</a:t>
            </a:r>
            <a:r>
              <a:rPr lang="uk-UA" dirty="0"/>
              <a:t> </a:t>
            </a:r>
            <a:r>
              <a:rPr lang="ru-RU" dirty="0"/>
              <a:t>в</a:t>
            </a:r>
            <a:r>
              <a:rPr lang="uk-UA" dirty="0"/>
              <a:t> </a:t>
            </a:r>
            <a:r>
              <a:rPr lang="ru-RU" dirty="0"/>
              <a:t>один</a:t>
            </a:r>
            <a:r>
              <a:rPr lang="uk-UA" dirty="0"/>
              <a:t> </a:t>
            </a:r>
            <a:r>
              <a:rPr lang="ru-RU" dirty="0"/>
              <a:t>кластер</a:t>
            </a:r>
            <a:r>
              <a:rPr lang="uk-UA" dirty="0"/>
              <a:t>. </a:t>
            </a:r>
            <a:endParaRPr lang="en-US" dirty="0"/>
          </a:p>
          <a:p>
            <a:pPr algn="just">
              <a:spcBef>
                <a:spcPts val="1200"/>
              </a:spcBef>
            </a:pPr>
            <a:r>
              <a:rPr lang="ru-RU" b="1" dirty="0" err="1"/>
              <a:t>Апроксимація</a:t>
            </a:r>
            <a:r>
              <a:rPr lang="uk-UA" b="1" dirty="0"/>
              <a:t> </a:t>
            </a:r>
            <a:r>
              <a:rPr lang="ru-RU" b="1" dirty="0" err="1"/>
              <a:t>функцій</a:t>
            </a:r>
            <a:r>
              <a:rPr lang="uk-UA" b="1" dirty="0"/>
              <a:t>.</a:t>
            </a:r>
            <a:r>
              <a:rPr lang="en-US" dirty="0"/>
              <a:t> </a:t>
            </a:r>
          </a:p>
          <a:p>
            <a:pPr algn="just">
              <a:spcBef>
                <a:spcPts val="1200"/>
              </a:spcBef>
            </a:pPr>
            <a:r>
              <a:rPr lang="ru-RU" b="1" dirty="0" err="1"/>
              <a:t>Оптимізація</a:t>
            </a:r>
            <a:r>
              <a:rPr lang="uk-UA" b="1" dirty="0"/>
              <a:t>.</a:t>
            </a:r>
            <a:r>
              <a:rPr lang="en-US" dirty="0"/>
              <a:t> </a:t>
            </a:r>
            <a:r>
              <a:rPr lang="ru-RU" dirty="0"/>
              <a:t>Задачею</a:t>
            </a:r>
            <a:r>
              <a:rPr lang="uk-UA" dirty="0"/>
              <a:t> </a:t>
            </a:r>
            <a:r>
              <a:rPr lang="ru-RU" dirty="0"/>
              <a:t>алгоритму</a:t>
            </a:r>
            <a:r>
              <a:rPr lang="uk-UA" dirty="0"/>
              <a:t> </a:t>
            </a:r>
            <a:r>
              <a:rPr lang="ru-RU" dirty="0" err="1"/>
              <a:t>оптимізації</a:t>
            </a:r>
            <a:r>
              <a:rPr lang="uk-UA" dirty="0"/>
              <a:t> </a:t>
            </a:r>
            <a:r>
              <a:rPr lang="ru-RU" dirty="0"/>
              <a:t>є</a:t>
            </a:r>
            <a:r>
              <a:rPr lang="uk-UA" dirty="0"/>
              <a:t> </a:t>
            </a:r>
            <a:r>
              <a:rPr lang="ru-RU" dirty="0" err="1"/>
              <a:t>знаходження</a:t>
            </a:r>
            <a:r>
              <a:rPr lang="uk-UA" dirty="0"/>
              <a:t> </a:t>
            </a:r>
            <a:r>
              <a:rPr lang="ru-RU" dirty="0"/>
              <a:t>такого</a:t>
            </a:r>
            <a:r>
              <a:rPr lang="uk-UA" dirty="0"/>
              <a:t> </a:t>
            </a:r>
            <a:r>
              <a:rPr lang="ru-RU" dirty="0" err="1"/>
              <a:t>рішення</a:t>
            </a:r>
            <a:r>
              <a:rPr lang="uk-UA" dirty="0"/>
              <a:t>, </a:t>
            </a:r>
            <a:r>
              <a:rPr lang="ru-RU" dirty="0" err="1"/>
              <a:t>що</a:t>
            </a:r>
            <a:r>
              <a:rPr lang="uk-UA" dirty="0"/>
              <a:t> </a:t>
            </a:r>
            <a:r>
              <a:rPr lang="ru-RU" dirty="0" err="1"/>
              <a:t>задовольняє</a:t>
            </a:r>
            <a:r>
              <a:rPr lang="uk-UA" dirty="0"/>
              <a:t> </a:t>
            </a:r>
            <a:r>
              <a:rPr lang="ru-RU" dirty="0"/>
              <a:t>систему</a:t>
            </a:r>
            <a:r>
              <a:rPr lang="uk-UA" dirty="0"/>
              <a:t> </a:t>
            </a:r>
            <a:r>
              <a:rPr lang="ru-RU" dirty="0" err="1"/>
              <a:t>обмежень</a:t>
            </a:r>
            <a:r>
              <a:rPr lang="uk-UA" dirty="0"/>
              <a:t> </a:t>
            </a:r>
            <a:r>
              <a:rPr lang="ru-RU" dirty="0"/>
              <a:t>та</a:t>
            </a:r>
            <a:r>
              <a:rPr lang="uk-UA" dirty="0"/>
              <a:t> </a:t>
            </a:r>
            <a:r>
              <a:rPr lang="ru-RU" dirty="0" err="1"/>
              <a:t>максимізує</a:t>
            </a:r>
            <a:r>
              <a:rPr lang="uk-UA" dirty="0"/>
              <a:t> або </a:t>
            </a:r>
            <a:r>
              <a:rPr lang="ru-RU" dirty="0" err="1"/>
              <a:t>мінімізує</a:t>
            </a:r>
            <a:r>
              <a:rPr lang="uk-UA" dirty="0"/>
              <a:t> </a:t>
            </a:r>
            <a:r>
              <a:rPr lang="ru-RU" dirty="0" err="1"/>
              <a:t>цільову</a:t>
            </a:r>
            <a:r>
              <a:rPr lang="uk-UA" dirty="0"/>
              <a:t> </a:t>
            </a:r>
            <a:r>
              <a:rPr lang="ru-RU" dirty="0" err="1"/>
              <a:t>функцію</a:t>
            </a:r>
            <a:r>
              <a:rPr lang="uk-UA" dirty="0"/>
              <a:t>.</a:t>
            </a:r>
            <a:endParaRPr lang="ru-RU" dirty="0"/>
          </a:p>
          <a:p>
            <a:pPr algn="just">
              <a:spcBef>
                <a:spcPts val="1200"/>
              </a:spcBef>
            </a:pPr>
            <a:r>
              <a:rPr lang="ru-RU" b="1" dirty="0" err="1"/>
              <a:t>Асоціативна</a:t>
            </a:r>
            <a:r>
              <a:rPr lang="uk-UA" b="1" dirty="0"/>
              <a:t> </a:t>
            </a:r>
            <a:r>
              <a:rPr lang="ru-RU" b="1" dirty="0" err="1"/>
              <a:t>пам</a:t>
            </a:r>
            <a:r>
              <a:rPr lang="uk-UA" b="1" dirty="0"/>
              <a:t>'</a:t>
            </a:r>
            <a:r>
              <a:rPr lang="ru-RU" b="1" dirty="0"/>
              <a:t>ять</a:t>
            </a:r>
            <a:r>
              <a:rPr lang="uk-UA" dirty="0"/>
              <a:t>, </a:t>
            </a:r>
            <a:r>
              <a:rPr lang="ru-RU" dirty="0" err="1"/>
              <a:t>чи</a:t>
            </a:r>
            <a:r>
              <a:rPr lang="uk-UA" dirty="0"/>
              <a:t> </a:t>
            </a:r>
            <a:r>
              <a:rPr lang="ru-RU" dirty="0" err="1"/>
              <a:t>пам</a:t>
            </a:r>
            <a:r>
              <a:rPr lang="uk-UA" dirty="0"/>
              <a:t>'</a:t>
            </a:r>
            <a:r>
              <a:rPr lang="ru-RU" dirty="0"/>
              <a:t>ять</a:t>
            </a:r>
            <a:r>
              <a:rPr lang="uk-UA" dirty="0"/>
              <a:t>, </a:t>
            </a:r>
            <a:r>
              <a:rPr lang="ru-RU" dirty="0" err="1"/>
              <a:t>що</a:t>
            </a:r>
            <a:r>
              <a:rPr lang="uk-UA" dirty="0"/>
              <a:t> </a:t>
            </a:r>
            <a:r>
              <a:rPr lang="ru-RU" dirty="0" err="1"/>
              <a:t>адресується</a:t>
            </a:r>
            <a:r>
              <a:rPr lang="uk-UA" dirty="0"/>
              <a:t> </a:t>
            </a:r>
            <a:r>
              <a:rPr lang="ru-RU" dirty="0"/>
              <a:t>за</a:t>
            </a:r>
            <a:r>
              <a:rPr lang="uk-UA" dirty="0"/>
              <a:t> </a:t>
            </a:r>
            <a:r>
              <a:rPr lang="ru-RU" dirty="0" err="1"/>
              <a:t>змістом</a:t>
            </a:r>
            <a:r>
              <a:rPr lang="uk-UA" dirty="0"/>
              <a:t>, </a:t>
            </a:r>
            <a:r>
              <a:rPr lang="ru-RU" dirty="0"/>
              <a:t>доступна</a:t>
            </a:r>
            <a:r>
              <a:rPr lang="uk-UA" dirty="0"/>
              <a:t> </a:t>
            </a:r>
            <a:r>
              <a:rPr lang="ru-RU" dirty="0"/>
              <a:t>за</a:t>
            </a:r>
            <a:r>
              <a:rPr lang="uk-UA" dirty="0"/>
              <a:t> </a:t>
            </a:r>
            <a:r>
              <a:rPr lang="ru-RU" dirty="0" err="1"/>
              <a:t>вказівкою</a:t>
            </a:r>
            <a:r>
              <a:rPr lang="uk-UA" dirty="0"/>
              <a:t> </a:t>
            </a:r>
            <a:r>
              <a:rPr lang="ru-RU" dirty="0" err="1"/>
              <a:t>заданого</a:t>
            </a:r>
            <a:r>
              <a:rPr lang="uk-UA" dirty="0"/>
              <a:t> </a:t>
            </a:r>
            <a:r>
              <a:rPr lang="ru-RU" dirty="0" err="1"/>
              <a:t>змісту</a:t>
            </a:r>
            <a:r>
              <a:rPr lang="uk-UA" dirty="0"/>
              <a:t>. </a:t>
            </a:r>
            <a:r>
              <a:rPr lang="ru-RU" dirty="0" err="1"/>
              <a:t>Вміст</a:t>
            </a:r>
            <a:r>
              <a:rPr lang="uk-UA" dirty="0"/>
              <a:t> </a:t>
            </a:r>
            <a:r>
              <a:rPr lang="ru-RU" dirty="0" err="1"/>
              <a:t>пам</a:t>
            </a:r>
            <a:r>
              <a:rPr lang="uk-UA" dirty="0"/>
              <a:t>'</a:t>
            </a:r>
            <a:r>
              <a:rPr lang="ru-RU" dirty="0" err="1"/>
              <a:t>яті</a:t>
            </a:r>
            <a:r>
              <a:rPr lang="uk-UA" dirty="0"/>
              <a:t> </a:t>
            </a:r>
            <a:r>
              <a:rPr lang="ru-RU" dirty="0" err="1"/>
              <a:t>може</a:t>
            </a:r>
            <a:r>
              <a:rPr lang="uk-UA" dirty="0"/>
              <a:t> </a:t>
            </a:r>
            <a:r>
              <a:rPr lang="ru-RU" dirty="0"/>
              <a:t>бути</a:t>
            </a:r>
            <a:r>
              <a:rPr lang="uk-UA" dirty="0"/>
              <a:t> </a:t>
            </a:r>
            <a:r>
              <a:rPr lang="ru-RU" dirty="0" err="1"/>
              <a:t>викликано</a:t>
            </a:r>
            <a:r>
              <a:rPr lang="uk-UA" dirty="0"/>
              <a:t> </a:t>
            </a:r>
            <a:r>
              <a:rPr lang="ru-RU" dirty="0" err="1"/>
              <a:t>навіть</a:t>
            </a:r>
            <a:r>
              <a:rPr lang="uk-UA" dirty="0"/>
              <a:t> </a:t>
            </a:r>
            <a:r>
              <a:rPr lang="ru-RU" dirty="0"/>
              <a:t>по</a:t>
            </a:r>
            <a:r>
              <a:rPr lang="uk-UA" dirty="0"/>
              <a:t> </a:t>
            </a:r>
            <a:r>
              <a:rPr lang="ru-RU" dirty="0" err="1"/>
              <a:t>частковому</a:t>
            </a:r>
            <a:r>
              <a:rPr lang="uk-UA" dirty="0"/>
              <a:t> </a:t>
            </a:r>
            <a:r>
              <a:rPr lang="ru-RU" dirty="0"/>
              <a:t>входу</a:t>
            </a:r>
            <a:r>
              <a:rPr lang="uk-UA" dirty="0"/>
              <a:t> </a:t>
            </a:r>
            <a:r>
              <a:rPr lang="ru-RU" dirty="0" err="1"/>
              <a:t>чи</a:t>
            </a:r>
            <a:r>
              <a:rPr lang="uk-UA" dirty="0"/>
              <a:t> </a:t>
            </a:r>
            <a:r>
              <a:rPr lang="ru-RU" dirty="0" err="1"/>
              <a:t>спотвореному</a:t>
            </a:r>
            <a:r>
              <a:rPr lang="uk-UA" dirty="0"/>
              <a:t> </a:t>
            </a:r>
            <a:r>
              <a:rPr lang="ru-RU" dirty="0" err="1"/>
              <a:t>змісту</a:t>
            </a:r>
            <a:r>
              <a:rPr lang="uk-UA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5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812" y="692696"/>
            <a:ext cx="11305256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err="1"/>
              <a:t>Сучасні</a:t>
            </a:r>
            <a:r>
              <a:rPr lang="uk-UA" dirty="0"/>
              <a:t> </a:t>
            </a:r>
            <a:r>
              <a:rPr lang="ru-RU" dirty="0" err="1"/>
              <a:t>штучні</a:t>
            </a:r>
            <a:r>
              <a:rPr lang="uk-UA" dirty="0"/>
              <a:t> </a:t>
            </a:r>
            <a:r>
              <a:rPr lang="ru-RU" dirty="0"/>
              <a:t>НС</a:t>
            </a:r>
            <a:r>
              <a:rPr lang="uk-UA" dirty="0"/>
              <a:t> </a:t>
            </a:r>
            <a:r>
              <a:rPr lang="ru-RU" dirty="0"/>
              <a:t>по</a:t>
            </a:r>
            <a:r>
              <a:rPr lang="uk-UA" dirty="0"/>
              <a:t> </a:t>
            </a:r>
            <a:r>
              <a:rPr lang="ru-RU" dirty="0" err="1"/>
              <a:t>складності</a:t>
            </a:r>
            <a:r>
              <a:rPr lang="uk-UA" dirty="0"/>
              <a:t> </a:t>
            </a:r>
            <a:r>
              <a:rPr lang="ru-RU" dirty="0"/>
              <a:t>та</a:t>
            </a:r>
            <a:r>
              <a:rPr lang="uk-UA" dirty="0"/>
              <a:t> </a:t>
            </a:r>
            <a:r>
              <a:rPr lang="ru-RU" dirty="0"/>
              <a:t>“</a:t>
            </a:r>
            <a:r>
              <a:rPr lang="ru-RU" dirty="0" err="1"/>
              <a:t>інтелекту</a:t>
            </a:r>
            <a:r>
              <a:rPr lang="ru-RU" dirty="0"/>
              <a:t>”</a:t>
            </a:r>
            <a:r>
              <a:rPr lang="uk-UA" dirty="0"/>
              <a:t> </a:t>
            </a:r>
            <a:r>
              <a:rPr lang="ru-RU" dirty="0" err="1"/>
              <a:t>наближаються</a:t>
            </a:r>
            <a:r>
              <a:rPr lang="uk-UA" dirty="0"/>
              <a:t> </a:t>
            </a:r>
            <a:r>
              <a:rPr lang="ru-RU" dirty="0"/>
              <a:t>до</a:t>
            </a:r>
            <a:r>
              <a:rPr lang="uk-UA" dirty="0"/>
              <a:t> </a:t>
            </a:r>
            <a:r>
              <a:rPr lang="ru-RU" dirty="0" err="1"/>
              <a:t>нервової</a:t>
            </a:r>
            <a:r>
              <a:rPr lang="uk-UA" dirty="0"/>
              <a:t> </a:t>
            </a:r>
            <a:r>
              <a:rPr lang="ru-RU" dirty="0" err="1"/>
              <a:t>системи</a:t>
            </a:r>
            <a:r>
              <a:rPr lang="uk-UA" dirty="0"/>
              <a:t> </a:t>
            </a:r>
            <a:r>
              <a:rPr lang="ru-RU" dirty="0" err="1"/>
              <a:t>таргана</a:t>
            </a:r>
            <a:r>
              <a:rPr lang="uk-UA" dirty="0"/>
              <a:t>, і </a:t>
            </a:r>
            <a:r>
              <a:rPr lang="ru-RU" dirty="0" err="1"/>
              <a:t>вже</a:t>
            </a:r>
            <a:r>
              <a:rPr lang="uk-UA" dirty="0"/>
              <a:t> </a:t>
            </a:r>
            <a:r>
              <a:rPr lang="ru-RU" dirty="0"/>
              <a:t>зараз</a:t>
            </a:r>
            <a:r>
              <a:rPr lang="uk-UA" dirty="0"/>
              <a:t> </a:t>
            </a:r>
            <a:r>
              <a:rPr lang="ru-RU" dirty="0" err="1"/>
              <a:t>демонструють</a:t>
            </a:r>
            <a:r>
              <a:rPr lang="uk-UA" dirty="0"/>
              <a:t> </a:t>
            </a:r>
            <a:r>
              <a:rPr lang="ru-RU" dirty="0" err="1"/>
              <a:t>коштовні</a:t>
            </a:r>
            <a:r>
              <a:rPr lang="uk-UA" dirty="0"/>
              <a:t> </a:t>
            </a:r>
            <a:r>
              <a:rPr lang="ru-RU" dirty="0" err="1"/>
              <a:t>властивості</a:t>
            </a:r>
            <a:r>
              <a:rPr lang="uk-UA" dirty="0"/>
              <a:t>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6140" y="1916832"/>
            <a:ext cx="8317533" cy="4114801"/>
          </a:xfrm>
        </p:spPr>
        <p:txBody>
          <a:bodyPr>
            <a:normAutofit lnSpcReduction="10000"/>
          </a:bodyPr>
          <a:lstStyle/>
          <a:p>
            <a:pPr marL="88900" indent="265113" algn="just"/>
            <a:r>
              <a:rPr lang="ru-RU" b="1" dirty="0" err="1"/>
              <a:t>Навченість</a:t>
            </a:r>
            <a:r>
              <a:rPr lang="uk-UA" dirty="0"/>
              <a:t>. </a:t>
            </a:r>
            <a:r>
              <a:rPr lang="ru-RU" dirty="0" err="1"/>
              <a:t>Вибравши</a:t>
            </a:r>
            <a:r>
              <a:rPr lang="uk-UA" dirty="0"/>
              <a:t> </a:t>
            </a:r>
            <a:r>
              <a:rPr lang="ru-RU" dirty="0"/>
              <a:t>одну</a:t>
            </a:r>
            <a:r>
              <a:rPr lang="uk-UA" dirty="0"/>
              <a:t> </a:t>
            </a:r>
            <a:r>
              <a:rPr lang="ru-RU" dirty="0"/>
              <a:t>з</a:t>
            </a:r>
            <a:r>
              <a:rPr lang="uk-UA" dirty="0"/>
              <a:t> </a:t>
            </a:r>
            <a:r>
              <a:rPr lang="ru-RU" dirty="0"/>
              <a:t>моделей</a:t>
            </a:r>
            <a:r>
              <a:rPr lang="uk-UA" dirty="0"/>
              <a:t> </a:t>
            </a:r>
            <a:r>
              <a:rPr lang="ru-RU" dirty="0"/>
              <a:t>НС</a:t>
            </a:r>
            <a:r>
              <a:rPr lang="uk-UA" dirty="0"/>
              <a:t>, </a:t>
            </a:r>
            <a:r>
              <a:rPr lang="ru-RU" dirty="0"/>
              <a:t>створивши</a:t>
            </a:r>
            <a:r>
              <a:rPr lang="uk-UA" dirty="0"/>
              <a:t> </a:t>
            </a:r>
            <a:r>
              <a:rPr lang="ru-RU" dirty="0"/>
              <a:t>мережу</a:t>
            </a:r>
            <a:r>
              <a:rPr lang="uk-UA" dirty="0"/>
              <a:t> </a:t>
            </a:r>
            <a:r>
              <a:rPr lang="ru-RU" dirty="0"/>
              <a:t>і</a:t>
            </a:r>
            <a:r>
              <a:rPr lang="uk-UA" dirty="0"/>
              <a:t> </a:t>
            </a:r>
            <a:r>
              <a:rPr lang="ru-RU" dirty="0" err="1"/>
              <a:t>виконавши</a:t>
            </a:r>
            <a:r>
              <a:rPr lang="uk-UA" dirty="0"/>
              <a:t> </a:t>
            </a:r>
            <a:r>
              <a:rPr lang="ru-RU" dirty="0"/>
              <a:t>алгоритм</a:t>
            </a:r>
            <a:r>
              <a:rPr lang="uk-UA" dirty="0"/>
              <a:t> </a:t>
            </a:r>
            <a:r>
              <a:rPr lang="ru-RU" dirty="0" err="1"/>
              <a:t>навчання</a:t>
            </a:r>
            <a:r>
              <a:rPr lang="uk-UA" dirty="0"/>
              <a:t>, </a:t>
            </a:r>
            <a:r>
              <a:rPr lang="ru-RU" dirty="0"/>
              <a:t>ми</a:t>
            </a:r>
            <a:r>
              <a:rPr lang="uk-UA" dirty="0"/>
              <a:t> </a:t>
            </a:r>
            <a:r>
              <a:rPr lang="ru-RU" dirty="0" err="1"/>
              <a:t>можемо</a:t>
            </a:r>
            <a:r>
              <a:rPr lang="uk-UA" dirty="0"/>
              <a:t> </a:t>
            </a:r>
            <a:r>
              <a:rPr lang="ru-RU" dirty="0" err="1"/>
              <a:t>навчити</a:t>
            </a:r>
            <a:r>
              <a:rPr lang="uk-UA" dirty="0"/>
              <a:t> </a:t>
            </a:r>
            <a:r>
              <a:rPr lang="ru-RU" dirty="0"/>
              <a:t>мережу</a:t>
            </a:r>
            <a:r>
              <a:rPr lang="uk-UA" dirty="0"/>
              <a:t> вирішувати задачі, </a:t>
            </a:r>
            <a:r>
              <a:rPr lang="ru-RU" dirty="0" err="1"/>
              <a:t>що</a:t>
            </a:r>
            <a:r>
              <a:rPr lang="uk-UA" dirty="0"/>
              <a:t> </a:t>
            </a:r>
            <a:r>
              <a:rPr lang="ru-RU" dirty="0" err="1"/>
              <a:t>їй</a:t>
            </a:r>
            <a:r>
              <a:rPr lang="uk-UA" dirty="0"/>
              <a:t> </a:t>
            </a:r>
            <a:r>
              <a:rPr lang="ru-RU" dirty="0" err="1"/>
              <a:t>під</a:t>
            </a:r>
            <a:r>
              <a:rPr lang="uk-UA" dirty="0"/>
              <a:t> </a:t>
            </a:r>
            <a:r>
              <a:rPr lang="ru-RU" dirty="0"/>
              <a:t>силу</a:t>
            </a:r>
            <a:r>
              <a:rPr lang="uk-UA" dirty="0"/>
              <a:t>.</a:t>
            </a:r>
            <a:endParaRPr lang="ru-RU" dirty="0"/>
          </a:p>
          <a:p>
            <a:pPr marL="88900" indent="265113" algn="just"/>
            <a:r>
              <a:rPr lang="ru-RU" b="1" dirty="0" err="1"/>
              <a:t>Здатність</a:t>
            </a:r>
            <a:r>
              <a:rPr lang="uk-UA" dirty="0"/>
              <a:t> </a:t>
            </a:r>
            <a:r>
              <a:rPr lang="ru-RU" b="1" dirty="0"/>
              <a:t>до</a:t>
            </a:r>
            <a:r>
              <a:rPr lang="uk-UA" dirty="0"/>
              <a:t> </a:t>
            </a:r>
            <a:r>
              <a:rPr lang="ru-RU" b="1" dirty="0" err="1"/>
              <a:t>узагальнення</a:t>
            </a:r>
            <a:r>
              <a:rPr lang="uk-UA" dirty="0"/>
              <a:t>. </a:t>
            </a:r>
            <a:r>
              <a:rPr lang="ru-RU" dirty="0" err="1"/>
              <a:t>Після</a:t>
            </a:r>
            <a:r>
              <a:rPr lang="uk-UA" dirty="0"/>
              <a:t> </a:t>
            </a:r>
            <a:r>
              <a:rPr lang="ru-RU" dirty="0" err="1"/>
              <a:t>навчання</a:t>
            </a:r>
            <a:r>
              <a:rPr lang="uk-UA" dirty="0"/>
              <a:t> </a:t>
            </a:r>
            <a:r>
              <a:rPr lang="ru-RU" dirty="0"/>
              <a:t>мережа</a:t>
            </a:r>
            <a:r>
              <a:rPr lang="uk-UA" dirty="0"/>
              <a:t> </a:t>
            </a:r>
            <a:r>
              <a:rPr lang="ru-RU" dirty="0" err="1"/>
              <a:t>стає</a:t>
            </a:r>
            <a:r>
              <a:rPr lang="uk-UA" dirty="0"/>
              <a:t> </a:t>
            </a:r>
            <a:r>
              <a:rPr lang="ru-RU" dirty="0" err="1"/>
              <a:t>нечуттєвою</a:t>
            </a:r>
            <a:r>
              <a:rPr lang="uk-UA" dirty="0"/>
              <a:t> </a:t>
            </a:r>
            <a:r>
              <a:rPr lang="ru-RU" dirty="0"/>
              <a:t>до</a:t>
            </a:r>
            <a:r>
              <a:rPr lang="uk-UA" dirty="0"/>
              <a:t> </a:t>
            </a:r>
            <a:r>
              <a:rPr lang="ru-RU" dirty="0" err="1"/>
              <a:t>малих</a:t>
            </a:r>
            <a:r>
              <a:rPr lang="uk-UA" dirty="0"/>
              <a:t> </a:t>
            </a:r>
            <a:r>
              <a:rPr lang="ru-RU" dirty="0" err="1"/>
              <a:t>змін</a:t>
            </a:r>
            <a:r>
              <a:rPr lang="uk-UA" dirty="0"/>
              <a:t> </a:t>
            </a:r>
            <a:r>
              <a:rPr lang="ru-RU" dirty="0" err="1"/>
              <a:t>вхідних</a:t>
            </a:r>
            <a:r>
              <a:rPr lang="uk-UA" dirty="0"/>
              <a:t> </a:t>
            </a:r>
            <a:r>
              <a:rPr lang="ru-RU" dirty="0" err="1"/>
              <a:t>сигналів</a:t>
            </a:r>
            <a:r>
              <a:rPr lang="uk-UA" dirty="0"/>
              <a:t> (</a:t>
            </a:r>
            <a:r>
              <a:rPr lang="ru-RU" dirty="0" err="1"/>
              <a:t>чи</a:t>
            </a:r>
            <a:r>
              <a:rPr lang="uk-UA" dirty="0"/>
              <a:t> </a:t>
            </a:r>
            <a:r>
              <a:rPr lang="ru-RU" dirty="0"/>
              <a:t>шуму</a:t>
            </a:r>
            <a:r>
              <a:rPr lang="uk-UA" dirty="0"/>
              <a:t> </a:t>
            </a:r>
            <a:r>
              <a:rPr lang="ru-RU" dirty="0" err="1"/>
              <a:t>варіацій</a:t>
            </a:r>
            <a:r>
              <a:rPr lang="uk-UA" dirty="0"/>
              <a:t> </a:t>
            </a:r>
            <a:r>
              <a:rPr lang="ru-RU" dirty="0" err="1"/>
              <a:t>вхідних</a:t>
            </a:r>
            <a:r>
              <a:rPr lang="uk-UA" dirty="0"/>
              <a:t> </a:t>
            </a:r>
            <a:r>
              <a:rPr lang="ru-RU" dirty="0" err="1"/>
              <a:t>образів</a:t>
            </a:r>
            <a:r>
              <a:rPr lang="uk-UA" dirty="0"/>
              <a:t>) </a:t>
            </a:r>
            <a:r>
              <a:rPr lang="ru-RU" dirty="0"/>
              <a:t>і</a:t>
            </a:r>
            <a:r>
              <a:rPr lang="uk-UA" dirty="0"/>
              <a:t> </a:t>
            </a:r>
            <a:r>
              <a:rPr lang="ru-RU" dirty="0" err="1"/>
              <a:t>дає</a:t>
            </a:r>
            <a:r>
              <a:rPr lang="uk-UA" dirty="0"/>
              <a:t> </a:t>
            </a:r>
            <a:r>
              <a:rPr lang="ru-RU" dirty="0" err="1"/>
              <a:t>правильний</a:t>
            </a:r>
            <a:r>
              <a:rPr lang="uk-UA" dirty="0"/>
              <a:t> </a:t>
            </a:r>
            <a:r>
              <a:rPr lang="ru-RU" dirty="0"/>
              <a:t>результат</a:t>
            </a:r>
            <a:r>
              <a:rPr lang="uk-UA" dirty="0"/>
              <a:t> </a:t>
            </a:r>
            <a:r>
              <a:rPr lang="ru-RU" dirty="0"/>
              <a:t>на</a:t>
            </a:r>
            <a:r>
              <a:rPr lang="uk-UA" dirty="0"/>
              <a:t> </a:t>
            </a:r>
            <a:r>
              <a:rPr lang="ru-RU" dirty="0" err="1"/>
              <a:t>виході</a:t>
            </a:r>
            <a:r>
              <a:rPr lang="uk-UA" dirty="0"/>
              <a:t>.</a:t>
            </a:r>
            <a:endParaRPr lang="ru-RU" dirty="0"/>
          </a:p>
          <a:p>
            <a:pPr marL="88900" indent="265113" algn="just"/>
            <a:r>
              <a:rPr lang="ru-RU" b="1" dirty="0" err="1"/>
              <a:t>Здатність</a:t>
            </a:r>
            <a:r>
              <a:rPr lang="uk-UA" dirty="0"/>
              <a:t> </a:t>
            </a:r>
            <a:r>
              <a:rPr lang="ru-RU" b="1" dirty="0"/>
              <a:t>до</a:t>
            </a:r>
            <a:r>
              <a:rPr lang="uk-UA" dirty="0"/>
              <a:t> </a:t>
            </a:r>
            <a:r>
              <a:rPr lang="ru-RU" b="1" dirty="0" err="1"/>
              <a:t>абстрагування</a:t>
            </a:r>
            <a:r>
              <a:rPr lang="uk-UA" dirty="0"/>
              <a:t>. </a:t>
            </a:r>
            <a:r>
              <a:rPr lang="ru-RU" dirty="0" err="1"/>
              <a:t>Якщо</a:t>
            </a:r>
            <a:r>
              <a:rPr lang="uk-UA" dirty="0"/>
              <a:t> </a:t>
            </a:r>
            <a:r>
              <a:rPr lang="ru-RU" dirty="0" err="1"/>
              <a:t>пред’явити</a:t>
            </a:r>
            <a:r>
              <a:rPr lang="uk-UA" dirty="0"/>
              <a:t> </a:t>
            </a:r>
            <a:r>
              <a:rPr lang="ru-RU" dirty="0" err="1"/>
              <a:t>мережі</a:t>
            </a:r>
            <a:r>
              <a:rPr lang="uk-UA" dirty="0"/>
              <a:t> </a:t>
            </a:r>
            <a:r>
              <a:rPr lang="ru-RU" dirty="0" err="1"/>
              <a:t>кілька</a:t>
            </a:r>
            <a:r>
              <a:rPr lang="uk-UA" dirty="0"/>
              <a:t> </a:t>
            </a:r>
            <a:r>
              <a:rPr lang="ru-RU" dirty="0" err="1"/>
              <a:t>перекручених</a:t>
            </a:r>
            <a:r>
              <a:rPr lang="uk-UA" dirty="0"/>
              <a:t> </a:t>
            </a:r>
            <a:r>
              <a:rPr lang="ru-RU" dirty="0" err="1"/>
              <a:t>варіантів</a:t>
            </a:r>
            <a:r>
              <a:rPr lang="uk-UA" dirty="0"/>
              <a:t> </a:t>
            </a:r>
            <a:r>
              <a:rPr lang="ru-RU" dirty="0" err="1"/>
              <a:t>вхідного</a:t>
            </a:r>
            <a:r>
              <a:rPr lang="uk-UA" dirty="0"/>
              <a:t> </a:t>
            </a:r>
            <a:r>
              <a:rPr lang="ru-RU" dirty="0"/>
              <a:t>образу</a:t>
            </a:r>
            <a:r>
              <a:rPr lang="uk-UA" dirty="0"/>
              <a:t>, </a:t>
            </a:r>
            <a:r>
              <a:rPr lang="ru-RU" dirty="0"/>
              <a:t>то</a:t>
            </a:r>
            <a:r>
              <a:rPr lang="uk-UA" dirty="0"/>
              <a:t> </a:t>
            </a:r>
            <a:r>
              <a:rPr lang="ru-RU" dirty="0"/>
              <a:t>мережа</a:t>
            </a:r>
            <a:r>
              <a:rPr lang="uk-UA" dirty="0"/>
              <a:t> </a:t>
            </a:r>
            <a:r>
              <a:rPr lang="ru-RU" dirty="0" err="1"/>
              <a:t>самостійно</a:t>
            </a:r>
            <a:r>
              <a:rPr lang="uk-UA" dirty="0"/>
              <a:t> </a:t>
            </a:r>
            <a:r>
              <a:rPr lang="ru-RU" dirty="0" err="1"/>
              <a:t>може</a:t>
            </a:r>
            <a:r>
              <a:rPr lang="uk-UA" dirty="0"/>
              <a:t> </a:t>
            </a:r>
            <a:r>
              <a:rPr lang="ru-RU" dirty="0" err="1"/>
              <a:t>створити</a:t>
            </a:r>
            <a:r>
              <a:rPr lang="uk-UA" dirty="0"/>
              <a:t> </a:t>
            </a:r>
            <a:r>
              <a:rPr lang="ru-RU" dirty="0"/>
              <a:t>на</a:t>
            </a:r>
            <a:r>
              <a:rPr lang="uk-UA" dirty="0"/>
              <a:t> </a:t>
            </a:r>
            <a:r>
              <a:rPr lang="ru-RU" dirty="0" err="1"/>
              <a:t>виході</a:t>
            </a:r>
            <a:r>
              <a:rPr lang="uk-UA" dirty="0"/>
              <a:t> </a:t>
            </a:r>
            <a:r>
              <a:rPr lang="ru-RU" dirty="0" err="1"/>
              <a:t>ідеальний</a:t>
            </a:r>
            <a:r>
              <a:rPr lang="uk-UA" dirty="0"/>
              <a:t> </a:t>
            </a:r>
            <a:r>
              <a:rPr lang="ru-RU" dirty="0"/>
              <a:t>образ</a:t>
            </a:r>
            <a:r>
              <a:rPr lang="uk-UA" dirty="0"/>
              <a:t>, </a:t>
            </a:r>
            <a:r>
              <a:rPr lang="ru-RU" dirty="0"/>
              <a:t>з</a:t>
            </a:r>
            <a:r>
              <a:rPr lang="uk-UA" dirty="0"/>
              <a:t> </a:t>
            </a:r>
            <a:r>
              <a:rPr lang="ru-RU" dirty="0" err="1"/>
              <a:t>яким</a:t>
            </a:r>
            <a:r>
              <a:rPr lang="uk-UA" dirty="0"/>
              <a:t> </a:t>
            </a:r>
            <a:r>
              <a:rPr lang="ru-RU" dirty="0"/>
              <a:t>вона</a:t>
            </a:r>
            <a:r>
              <a:rPr lang="uk-UA" dirty="0"/>
              <a:t> </a:t>
            </a:r>
            <a:r>
              <a:rPr lang="ru-RU" dirty="0" err="1"/>
              <a:t>ніколи</a:t>
            </a:r>
            <a:r>
              <a:rPr lang="uk-UA" dirty="0"/>
              <a:t> </a:t>
            </a:r>
            <a:r>
              <a:rPr lang="ru-RU" dirty="0"/>
              <a:t>не</a:t>
            </a:r>
            <a:r>
              <a:rPr lang="uk-UA" dirty="0"/>
              <a:t> </a:t>
            </a:r>
            <a:r>
              <a:rPr lang="ru-RU" dirty="0" err="1"/>
              <a:t>зустрічалася</a:t>
            </a:r>
            <a:r>
              <a:rPr lang="uk-UA" dirty="0"/>
              <a:t>.</a:t>
            </a:r>
            <a:endParaRPr lang="ru-RU" dirty="0"/>
          </a:p>
          <a:p>
            <a:pPr algn="just"/>
            <a:endParaRPr lang="ru-RU" dirty="0"/>
          </a:p>
        </p:txBody>
      </p:sp>
      <p:pic>
        <p:nvPicPr>
          <p:cNvPr id="1026" name="Picture 2" descr="Картинки по запросу robo тарака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2276872"/>
            <a:ext cx="3276973" cy="26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70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621804" y="268645"/>
            <a:ext cx="6912768" cy="1351918"/>
          </a:xfrm>
        </p:spPr>
        <p:txBody>
          <a:bodyPr rtlCol="0">
            <a:normAutofit/>
          </a:bodyPr>
          <a:lstStyle/>
          <a:p>
            <a:pPr algn="ctr"/>
            <a:r>
              <a:rPr lang="ru-RU" dirty="0" err="1"/>
              <a:t>Сфери</a:t>
            </a:r>
            <a:r>
              <a:rPr lang="ru-RU" dirty="0"/>
              <a:t> </a:t>
            </a:r>
            <a:r>
              <a:rPr lang="ru-RU" dirty="0" err="1"/>
              <a:t>застосування</a:t>
            </a:r>
            <a:r>
              <a:rPr lang="ru-RU" dirty="0"/>
              <a:t> </a:t>
            </a:r>
            <a:r>
              <a:rPr lang="ru-RU" dirty="0" err="1"/>
              <a:t>нейронних</a:t>
            </a:r>
            <a:r>
              <a:rPr lang="ru-RU" dirty="0"/>
              <a:t> мереж: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594401" y="1586497"/>
            <a:ext cx="7228203" cy="5005357"/>
          </a:xfrm>
        </p:spPr>
        <p:txBody>
          <a:bodyPr rtlCol="0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розпізнавання</a:t>
            </a:r>
            <a:r>
              <a:rPr lang="ru-RU" dirty="0"/>
              <a:t> </a:t>
            </a:r>
            <a:r>
              <a:rPr lang="en-US" dirty="0" err="1"/>
              <a:t>зорових</a:t>
            </a:r>
            <a:r>
              <a:rPr lang="ru-RU" dirty="0"/>
              <a:t>, </a:t>
            </a:r>
            <a:r>
              <a:rPr lang="en-US" dirty="0" err="1"/>
              <a:t>слухових</a:t>
            </a:r>
            <a:r>
              <a:rPr lang="ru-RU" dirty="0"/>
              <a:t> </a:t>
            </a:r>
            <a:r>
              <a:rPr lang="en-US" dirty="0" err="1"/>
              <a:t>образів</a:t>
            </a:r>
            <a:r>
              <a:rPr lang="uk-UA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асоціативний</a:t>
            </a:r>
            <a:r>
              <a:rPr lang="ru-RU" dirty="0"/>
              <a:t> </a:t>
            </a:r>
            <a:r>
              <a:rPr lang="en-US" dirty="0" err="1"/>
              <a:t>пошук</a:t>
            </a:r>
            <a:r>
              <a:rPr lang="ru-RU" dirty="0"/>
              <a:t> </a:t>
            </a:r>
            <a:r>
              <a:rPr lang="en-US" dirty="0" err="1"/>
              <a:t>інформації</a:t>
            </a:r>
            <a:r>
              <a:rPr lang="ru-RU" dirty="0"/>
              <a:t> </a:t>
            </a:r>
            <a:r>
              <a:rPr lang="en-US" dirty="0"/>
              <a:t>і</a:t>
            </a:r>
            <a:r>
              <a:rPr lang="ru-RU" dirty="0"/>
              <a:t> </a:t>
            </a:r>
            <a:r>
              <a:rPr lang="en-US" dirty="0" err="1"/>
              <a:t>створення</a:t>
            </a:r>
            <a:r>
              <a:rPr lang="ru-RU" dirty="0"/>
              <a:t> </a:t>
            </a:r>
            <a:r>
              <a:rPr lang="en-US" dirty="0" err="1"/>
              <a:t>асоціативних</a:t>
            </a:r>
            <a:r>
              <a:rPr lang="ru-RU" dirty="0"/>
              <a:t> </a:t>
            </a:r>
            <a:r>
              <a:rPr lang="en-US" dirty="0" err="1"/>
              <a:t>моделей</a:t>
            </a:r>
            <a:r>
              <a:rPr lang="ru-RU" dirty="0"/>
              <a:t>;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синтез</a:t>
            </a:r>
            <a:r>
              <a:rPr lang="ru-RU" dirty="0"/>
              <a:t> </a:t>
            </a:r>
            <a:r>
              <a:rPr lang="en-US" dirty="0" err="1"/>
              <a:t>мови</a:t>
            </a:r>
            <a:r>
              <a:rPr lang="ru-RU" dirty="0"/>
              <a:t>;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формування</a:t>
            </a:r>
            <a:r>
              <a:rPr lang="ru-RU" dirty="0"/>
              <a:t> </a:t>
            </a:r>
            <a:r>
              <a:rPr lang="en-US" dirty="0" err="1"/>
              <a:t>моделей</a:t>
            </a:r>
            <a:r>
              <a:rPr lang="ru-RU" dirty="0"/>
              <a:t> та </a:t>
            </a:r>
            <a:r>
              <a:rPr lang="en-US" dirty="0" err="1"/>
              <a:t>різних</a:t>
            </a:r>
            <a:r>
              <a:rPr lang="ru-RU" dirty="0"/>
              <a:t> </a:t>
            </a:r>
            <a:r>
              <a:rPr lang="en-US" dirty="0" err="1"/>
              <a:t>нелінійних</a:t>
            </a:r>
            <a:r>
              <a:rPr lang="ru-RU" dirty="0"/>
              <a:t> </a:t>
            </a:r>
            <a:r>
              <a:rPr lang="en-US" dirty="0"/>
              <a:t>і</a:t>
            </a:r>
            <a:r>
              <a:rPr lang="ru-RU" dirty="0"/>
              <a:t> </a:t>
            </a:r>
            <a:r>
              <a:rPr lang="en-US" dirty="0" err="1"/>
              <a:t>важкоописуваних</a:t>
            </a:r>
            <a:r>
              <a:rPr lang="ru-RU" dirty="0"/>
              <a:t> </a:t>
            </a:r>
            <a:r>
              <a:rPr lang="en-US" dirty="0" err="1"/>
              <a:t>математично</a:t>
            </a:r>
            <a:r>
              <a:rPr lang="ru-RU" dirty="0"/>
              <a:t> </a:t>
            </a:r>
            <a:r>
              <a:rPr lang="en-US" dirty="0" err="1"/>
              <a:t>систем</a:t>
            </a:r>
            <a:r>
              <a:rPr lang="ru-RU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прогнозування</a:t>
            </a:r>
            <a:r>
              <a:rPr lang="ru-RU" dirty="0"/>
              <a:t> </a:t>
            </a:r>
            <a:r>
              <a:rPr lang="en-US" dirty="0" err="1"/>
              <a:t>розвитку</a:t>
            </a:r>
            <a:r>
              <a:rPr lang="ru-RU" dirty="0"/>
              <a:t> </a:t>
            </a:r>
            <a:r>
              <a:rPr lang="en-US" dirty="0" err="1"/>
              <a:t>систем</a:t>
            </a:r>
            <a:r>
              <a:rPr lang="ru-RU" dirty="0"/>
              <a:t> </a:t>
            </a:r>
            <a:r>
              <a:rPr lang="en-US" dirty="0"/>
              <a:t>у</a:t>
            </a:r>
            <a:r>
              <a:rPr lang="ru-RU" dirty="0"/>
              <a:t> </a:t>
            </a:r>
            <a:r>
              <a:rPr lang="en-US" dirty="0" err="1"/>
              <a:t>часі</a:t>
            </a:r>
            <a:r>
              <a:rPr lang="ru-RU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uk-UA" dirty="0" err="1"/>
              <a:t>аптивні</a:t>
            </a:r>
            <a:r>
              <a:rPr lang="uk-UA" dirty="0"/>
              <a:t> </a:t>
            </a:r>
            <a:r>
              <a:rPr lang="en-US" dirty="0" err="1"/>
              <a:t>системи</a:t>
            </a:r>
            <a:r>
              <a:rPr lang="ru-RU" dirty="0"/>
              <a:t> </a:t>
            </a:r>
            <a:r>
              <a:rPr lang="en-US" dirty="0" err="1"/>
              <a:t>керування</a:t>
            </a:r>
            <a:r>
              <a:rPr lang="ru-RU" dirty="0"/>
              <a:t> </a:t>
            </a:r>
            <a:r>
              <a:rPr lang="en-US" dirty="0"/>
              <a:t>і</a:t>
            </a:r>
            <a:r>
              <a:rPr lang="ru-RU" dirty="0"/>
              <a:t> </a:t>
            </a:r>
            <a:r>
              <a:rPr lang="en-US" dirty="0" err="1"/>
              <a:t>регулювання</a:t>
            </a:r>
            <a:r>
              <a:rPr lang="ru-RU" dirty="0"/>
              <a:t>;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різноманітні</a:t>
            </a:r>
            <a:r>
              <a:rPr lang="ru-RU" dirty="0"/>
              <a:t> </a:t>
            </a:r>
            <a:r>
              <a:rPr lang="en-US" dirty="0" err="1"/>
              <a:t>кінцеві</a:t>
            </a:r>
            <a:r>
              <a:rPr lang="ru-RU" dirty="0"/>
              <a:t> </a:t>
            </a:r>
            <a:r>
              <a:rPr lang="en-US" dirty="0" err="1"/>
              <a:t>автомати</a:t>
            </a:r>
            <a:r>
              <a:rPr lang="ru-RU" dirty="0"/>
              <a:t>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системи</a:t>
            </a:r>
            <a:r>
              <a:rPr lang="ru-RU" dirty="0"/>
              <a:t> </a:t>
            </a:r>
            <a:r>
              <a:rPr lang="en-US" dirty="0" err="1"/>
              <a:t>масового</a:t>
            </a:r>
            <a:r>
              <a:rPr lang="ru-RU" dirty="0"/>
              <a:t> </a:t>
            </a:r>
            <a:r>
              <a:rPr lang="en-US" dirty="0" err="1"/>
              <a:t>обслуговування</a:t>
            </a:r>
            <a:r>
              <a:rPr lang="ru-RU" dirty="0"/>
              <a:t> </a:t>
            </a:r>
            <a:r>
              <a:rPr lang="en-US" dirty="0"/>
              <a:t>і</a:t>
            </a:r>
            <a:r>
              <a:rPr lang="ru-RU" dirty="0"/>
              <a:t> </a:t>
            </a:r>
            <a:r>
              <a:rPr lang="en-US" dirty="0" err="1"/>
              <a:t>комутації</a:t>
            </a:r>
            <a:r>
              <a:rPr lang="ru-RU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вирішення</a:t>
            </a:r>
            <a:r>
              <a:rPr lang="ru-RU" dirty="0"/>
              <a:t> </a:t>
            </a:r>
            <a:r>
              <a:rPr lang="ru-RU" dirty="0" err="1"/>
              <a:t>трудомістких</a:t>
            </a:r>
            <a:r>
              <a:rPr lang="ru-RU" dirty="0"/>
              <a:t> задач </a:t>
            </a:r>
            <a:r>
              <a:rPr lang="ru-RU" dirty="0" err="1"/>
              <a:t>оптимізації</a:t>
            </a:r>
            <a:r>
              <a:rPr lang="ru-RU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адаптивне</a:t>
            </a:r>
            <a:r>
              <a:rPr lang="ru-RU" dirty="0"/>
              <a:t> </a:t>
            </a:r>
            <a:r>
              <a:rPr lang="en-US" dirty="0" err="1"/>
              <a:t>управління</a:t>
            </a:r>
            <a:r>
              <a:rPr lang="ru-RU" dirty="0"/>
              <a:t> і </a:t>
            </a:r>
            <a:r>
              <a:rPr lang="ru-RU" dirty="0" err="1"/>
              <a:t>передбачення</a:t>
            </a:r>
            <a:r>
              <a:rPr lang="ru-RU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прийняття</a:t>
            </a:r>
            <a:r>
              <a:rPr lang="ru-RU" dirty="0"/>
              <a:t> </a:t>
            </a:r>
            <a:r>
              <a:rPr lang="en-US" dirty="0" err="1"/>
              <a:t>рішень</a:t>
            </a:r>
            <a:r>
              <a:rPr lang="ru-RU" dirty="0"/>
              <a:t> </a:t>
            </a:r>
            <a:r>
              <a:rPr lang="en-US" dirty="0"/>
              <a:t>і</a:t>
            </a:r>
            <a:r>
              <a:rPr lang="ru-RU" dirty="0"/>
              <a:t> </a:t>
            </a:r>
            <a:r>
              <a:rPr lang="en-US" dirty="0" err="1"/>
              <a:t>діагностика</a:t>
            </a:r>
            <a:r>
              <a:rPr lang="ru-RU" dirty="0"/>
              <a:t>, </a:t>
            </a:r>
            <a:r>
              <a:rPr lang="en-US" dirty="0" err="1"/>
              <a:t>що</a:t>
            </a:r>
            <a:r>
              <a:rPr lang="ru-RU" dirty="0"/>
              <a:t> </a:t>
            </a:r>
            <a:r>
              <a:rPr lang="en-US" dirty="0" err="1"/>
              <a:t>виключають</a:t>
            </a:r>
            <a:r>
              <a:rPr lang="ru-RU" dirty="0"/>
              <a:t> </a:t>
            </a:r>
            <a:r>
              <a:rPr lang="en-US" dirty="0" err="1"/>
              <a:t>логічний</a:t>
            </a:r>
            <a:r>
              <a:rPr lang="uk-UA" dirty="0"/>
              <a:t> зв’язок.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dirty="0"/>
          </a:p>
        </p:txBody>
      </p:sp>
      <p:pic>
        <p:nvPicPr>
          <p:cNvPr id="2050" name="Picture 2" descr="Картинки по запросу обробка зображен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72" y="3353130"/>
            <a:ext cx="4336596" cy="32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Похожее изображение"/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8" name="Picture 6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879" y="422587"/>
            <a:ext cx="2854013" cy="285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3892" y="-101274"/>
            <a:ext cx="9144001" cy="815752"/>
          </a:xfrm>
        </p:spPr>
        <p:txBody>
          <a:bodyPr/>
          <a:lstStyle/>
          <a:p>
            <a:r>
              <a:rPr lang="uk-UA" dirty="0"/>
              <a:t>Постановка задачі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158308" y="1628800"/>
                <a:ext cx="6480720" cy="446449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	</a:t>
                </a:r>
                <a:r>
                  <a:rPr lang="uk-UA" dirty="0"/>
                  <a:t>Розробити модель багатошарової штучної мережі і перевірити якість роботи створеної моделі для задачі пошуку оптимальної траєкторії руху між двома точками із заданими вхідними та вихідними векторами. </a:t>
                </a:r>
              </a:p>
              <a:p>
                <a:pPr marL="0" indent="0" algn="just">
                  <a:buNone/>
                </a:pPr>
                <a:r>
                  <a:rPr lang="en-US" dirty="0"/>
                  <a:t>	</a:t>
                </a:r>
                <a:r>
                  <a:rPr lang="uk-UA" dirty="0"/>
                  <a:t>На вхід мережі подаються координати точок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uk-UA" dirty="0"/>
                  <a:t>на виході мережа повинна видавати </a:t>
                </a:r>
                <a:r>
                  <a:rPr lang="en-US" dirty="0"/>
                  <a:t>n </a:t>
                </a:r>
                <a:r>
                  <a:rPr lang="uk-UA" dirty="0"/>
                  <a:t>керувань (кут напрямку руху на </a:t>
                </a:r>
                <a:r>
                  <a:rPr lang="en-US" dirty="0" err="1"/>
                  <a:t>i</a:t>
                </a:r>
                <a:r>
                  <a:rPr lang="en-US" dirty="0"/>
                  <a:t>-</a:t>
                </a:r>
                <a:r>
                  <a:rPr lang="uk-UA" dirty="0"/>
                  <a:t>му сегменті шляху (і є </a:t>
                </a:r>
                <a:r>
                  <a:rPr lang="en-US" dirty="0"/>
                  <a:t>[1,n]</a:t>
                </a:r>
                <a:r>
                  <a:rPr lang="uk-UA" dirty="0"/>
                  <a:t>))</a:t>
                </a:r>
                <a:r>
                  <a:rPr lang="en-US" dirty="0"/>
                  <a:t>.</a:t>
                </a:r>
              </a:p>
              <a:p>
                <a:pPr marL="0" indent="0" algn="just">
                  <a:buNone/>
                </a:pPr>
                <a:r>
                  <a:rPr lang="uk-UA" dirty="0"/>
                  <a:t>Входи і виходи нормуються на відрізок </a:t>
                </a:r>
                <a:r>
                  <a:rPr lang="en-US" dirty="0"/>
                  <a:t>[-1,1].</a:t>
                </a:r>
                <a:endParaRPr lang="uk-UA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8308" y="1628800"/>
                <a:ext cx="6480720" cy="4464496"/>
              </a:xfrm>
              <a:blipFill>
                <a:blip r:embed="rId2"/>
                <a:stretch>
                  <a:fillRect l="-1411" t="-1910" r="-1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Файл:Bezier cubic ani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3" y="3946631"/>
            <a:ext cx="4043115" cy="243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714478"/>
            <a:ext cx="4043115" cy="321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7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7868" y="106146"/>
            <a:ext cx="9144001" cy="599728"/>
          </a:xfrm>
        </p:spPr>
        <p:txBody>
          <a:bodyPr/>
          <a:lstStyle/>
          <a:p>
            <a:r>
              <a:rPr lang="uk-UA" dirty="0"/>
              <a:t>Штучний нейрон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94612" y="1196752"/>
            <a:ext cx="4130344" cy="43924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 err="1"/>
              <a:t>Штучний</a:t>
            </a:r>
            <a:r>
              <a:rPr lang="ru-RU" b="1" dirty="0"/>
              <a:t> нейрон</a:t>
            </a:r>
            <a:r>
              <a:rPr lang="ru-RU" dirty="0"/>
              <a:t> - </a:t>
            </a:r>
            <a:r>
              <a:rPr lang="ru-RU" dirty="0" err="1"/>
              <a:t>вузол</a:t>
            </a:r>
            <a:r>
              <a:rPr lang="ru-RU" dirty="0"/>
              <a:t> </a:t>
            </a:r>
            <a:r>
              <a:rPr lang="ru-RU" dirty="0" err="1"/>
              <a:t>штучної</a:t>
            </a:r>
            <a:r>
              <a:rPr lang="ru-RU" dirty="0"/>
              <a:t> нейронної </a:t>
            </a:r>
            <a:r>
              <a:rPr lang="ru-RU" dirty="0" err="1"/>
              <a:t>мережі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є </a:t>
            </a:r>
            <a:r>
              <a:rPr lang="ru-RU" dirty="0" err="1"/>
              <a:t>спрощеною</a:t>
            </a:r>
            <a:r>
              <a:rPr lang="ru-RU" dirty="0"/>
              <a:t> </a:t>
            </a:r>
            <a:r>
              <a:rPr lang="ru-RU" dirty="0" err="1"/>
              <a:t>моделлю</a:t>
            </a:r>
            <a:r>
              <a:rPr lang="ru-RU" dirty="0"/>
              <a:t> природного нейрона. </a:t>
            </a:r>
            <a:r>
              <a:rPr lang="ru-RU" dirty="0" err="1"/>
              <a:t>Математично</a:t>
            </a:r>
            <a:r>
              <a:rPr lang="ru-RU" dirty="0"/>
              <a:t>, </a:t>
            </a:r>
            <a:r>
              <a:rPr lang="ru-RU" dirty="0" err="1"/>
              <a:t>штучний</a:t>
            </a:r>
            <a:r>
              <a:rPr lang="ru-RU" dirty="0"/>
              <a:t> нейрон </a:t>
            </a:r>
            <a:r>
              <a:rPr lang="ru-RU" dirty="0" err="1"/>
              <a:t>зазвичай</a:t>
            </a:r>
            <a:r>
              <a:rPr lang="ru-RU" dirty="0"/>
              <a:t> </a:t>
            </a:r>
            <a:r>
              <a:rPr lang="ru-RU" dirty="0" err="1"/>
              <a:t>представляють</a:t>
            </a:r>
            <a:r>
              <a:rPr lang="ru-RU" dirty="0"/>
              <a:t> як </a:t>
            </a:r>
            <a:r>
              <a:rPr lang="ru-RU" dirty="0" err="1"/>
              <a:t>деяку</a:t>
            </a:r>
            <a:r>
              <a:rPr lang="ru-RU" dirty="0"/>
              <a:t> </a:t>
            </a:r>
            <a:r>
              <a:rPr lang="ru-RU" dirty="0" err="1"/>
              <a:t>нелінійну</a:t>
            </a:r>
            <a:r>
              <a:rPr lang="ru-RU" dirty="0"/>
              <a:t> </a:t>
            </a:r>
            <a:r>
              <a:rPr lang="ru-RU" dirty="0" err="1"/>
              <a:t>функцію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єдиного</a:t>
            </a:r>
            <a:r>
              <a:rPr lang="ru-RU" dirty="0"/>
              <a:t> аргументу - </a:t>
            </a:r>
            <a:r>
              <a:rPr lang="ru-RU" dirty="0" err="1"/>
              <a:t>лінійної</a:t>
            </a:r>
            <a:r>
              <a:rPr lang="ru-RU" dirty="0"/>
              <a:t> комбінації 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вхідних</a:t>
            </a:r>
            <a:r>
              <a:rPr lang="ru-RU" dirty="0"/>
              <a:t> </a:t>
            </a:r>
            <a:r>
              <a:rPr lang="ru-RU" dirty="0" err="1"/>
              <a:t>сигналів</a:t>
            </a:r>
            <a:r>
              <a:rPr lang="ru-RU" dirty="0"/>
              <a:t>. </a:t>
            </a:r>
            <a:r>
              <a:rPr lang="ru-RU" dirty="0" err="1"/>
              <a:t>Цю</a:t>
            </a:r>
            <a:r>
              <a:rPr lang="ru-RU" dirty="0"/>
              <a:t> </a:t>
            </a:r>
            <a:r>
              <a:rPr lang="ru-RU" dirty="0" err="1"/>
              <a:t>функцію</a:t>
            </a:r>
            <a:r>
              <a:rPr lang="ru-RU" dirty="0"/>
              <a:t> </a:t>
            </a:r>
            <a:r>
              <a:rPr lang="ru-RU" dirty="0" err="1"/>
              <a:t>називають</a:t>
            </a:r>
            <a:r>
              <a:rPr lang="ru-RU" dirty="0"/>
              <a:t> </a:t>
            </a:r>
            <a:r>
              <a:rPr lang="ru-RU" i="1" dirty="0" err="1"/>
              <a:t>функцією</a:t>
            </a:r>
            <a:r>
              <a:rPr lang="ru-RU" i="1" dirty="0"/>
              <a:t> </a:t>
            </a:r>
            <a:r>
              <a:rPr lang="ru-RU" i="1" dirty="0" err="1"/>
              <a:t>активації</a:t>
            </a:r>
            <a:r>
              <a:rPr lang="ru-RU" dirty="0"/>
              <a:t> . </a:t>
            </a:r>
            <a:r>
              <a:rPr lang="ru-RU" dirty="0" err="1"/>
              <a:t>Отриманий</a:t>
            </a:r>
            <a:r>
              <a:rPr lang="ru-RU" dirty="0"/>
              <a:t> результат </a:t>
            </a:r>
            <a:r>
              <a:rPr lang="ru-RU" dirty="0" err="1"/>
              <a:t>посилається</a:t>
            </a:r>
            <a:r>
              <a:rPr lang="ru-RU" dirty="0"/>
              <a:t> на </a:t>
            </a:r>
            <a:r>
              <a:rPr lang="ru-RU" dirty="0" err="1"/>
              <a:t>єдиний</a:t>
            </a:r>
            <a:r>
              <a:rPr lang="ru-RU" dirty="0"/>
              <a:t> </a:t>
            </a:r>
            <a:r>
              <a:rPr lang="ru-RU" dirty="0" err="1"/>
              <a:t>вихід</a:t>
            </a:r>
            <a:r>
              <a:rPr lang="ru-RU" dirty="0"/>
              <a:t>.</a:t>
            </a:r>
          </a:p>
          <a:p>
            <a:pPr algn="just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4972307"/>
            <a:ext cx="6486525" cy="1233866"/>
          </a:xfrm>
          <a:prstGeom prst="rect">
            <a:avLst/>
          </a:prstGeom>
        </p:spPr>
      </p:pic>
      <p:pic>
        <p:nvPicPr>
          <p:cNvPr id="6" name="Picture 2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2" y="910837"/>
            <a:ext cx="6486525" cy="40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942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916" y="-462880"/>
            <a:ext cx="9144001" cy="1371600"/>
          </a:xfrm>
        </p:spPr>
        <p:txBody>
          <a:bodyPr/>
          <a:lstStyle/>
          <a:p>
            <a:r>
              <a:rPr lang="uk-UA" dirty="0"/>
              <a:t>Функції активації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91963" y="1549334"/>
            <a:ext cx="5498496" cy="4114801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	</a:t>
            </a:r>
            <a:r>
              <a:rPr lang="ru-RU" dirty="0" err="1"/>
              <a:t>Визначає</a:t>
            </a:r>
            <a:r>
              <a:rPr lang="ru-RU" dirty="0"/>
              <a:t> </a:t>
            </a:r>
            <a:r>
              <a:rPr lang="ru-RU" dirty="0" err="1"/>
              <a:t>залежність</a:t>
            </a:r>
            <a:r>
              <a:rPr lang="ru-RU" dirty="0"/>
              <a:t> сигналу на </a:t>
            </a:r>
            <a:r>
              <a:rPr lang="ru-RU" dirty="0" err="1"/>
              <a:t>виході</a:t>
            </a:r>
            <a:r>
              <a:rPr lang="ru-RU" dirty="0"/>
              <a:t> нейрона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зваженої</a:t>
            </a:r>
            <a:r>
              <a:rPr lang="ru-RU" dirty="0"/>
              <a:t> </a:t>
            </a:r>
            <a:r>
              <a:rPr lang="ru-RU" dirty="0" err="1"/>
              <a:t>суми</a:t>
            </a:r>
            <a:r>
              <a:rPr lang="ru-RU" dirty="0"/>
              <a:t> </a:t>
            </a:r>
            <a:r>
              <a:rPr lang="ru-RU" dirty="0" err="1"/>
              <a:t>сигналів</a:t>
            </a:r>
            <a:r>
              <a:rPr lang="ru-RU" dirty="0"/>
              <a:t> на </a:t>
            </a:r>
            <a:r>
              <a:rPr lang="ru-RU" dirty="0" err="1"/>
              <a:t>його</a:t>
            </a:r>
            <a:r>
              <a:rPr lang="ru-RU" dirty="0"/>
              <a:t> входах. У </a:t>
            </a:r>
            <a:r>
              <a:rPr lang="ru-RU" dirty="0" err="1"/>
              <a:t>більшості</a:t>
            </a:r>
            <a:r>
              <a:rPr lang="ru-RU" dirty="0"/>
              <a:t> </a:t>
            </a:r>
            <a:r>
              <a:rPr lang="ru-RU" dirty="0" err="1"/>
              <a:t>випадків</a:t>
            </a:r>
            <a:r>
              <a:rPr lang="ru-RU" dirty="0"/>
              <a:t> вона є монотонно </a:t>
            </a:r>
            <a:r>
              <a:rPr lang="ru-RU" dirty="0" err="1"/>
              <a:t>зростаючою</a:t>
            </a:r>
            <a:r>
              <a:rPr lang="ru-RU" dirty="0"/>
              <a:t> і </a:t>
            </a:r>
            <a:r>
              <a:rPr lang="ru-RU" dirty="0" err="1"/>
              <a:t>має</a:t>
            </a:r>
            <a:r>
              <a:rPr lang="ru-RU" dirty="0"/>
              <a:t> область </a:t>
            </a:r>
            <a:r>
              <a:rPr lang="ru-RU" dirty="0" err="1"/>
              <a:t>значень</a:t>
            </a:r>
            <a:r>
              <a:rPr lang="ru-RU" dirty="0"/>
              <a:t> [-1, 1] </a:t>
            </a:r>
            <a:r>
              <a:rPr lang="ru-RU" dirty="0" err="1"/>
              <a:t>або</a:t>
            </a:r>
            <a:r>
              <a:rPr lang="ru-RU" dirty="0"/>
              <a:t> [0,1], </a:t>
            </a:r>
            <a:r>
              <a:rPr lang="ru-RU" dirty="0" err="1"/>
              <a:t>проте</a:t>
            </a:r>
            <a:r>
              <a:rPr lang="ru-RU" dirty="0"/>
              <a:t> </a:t>
            </a:r>
            <a:r>
              <a:rPr lang="ru-RU" dirty="0" err="1"/>
              <a:t>існують</a:t>
            </a:r>
            <a:r>
              <a:rPr lang="ru-RU" dirty="0"/>
              <a:t> </a:t>
            </a:r>
            <a:r>
              <a:rPr lang="ru-RU" dirty="0" err="1"/>
              <a:t>винятки</a:t>
            </a:r>
            <a:r>
              <a:rPr lang="ru-RU" dirty="0"/>
              <a:t>. </a:t>
            </a:r>
            <a:r>
              <a:rPr lang="ru-RU" dirty="0" err="1"/>
              <a:t>Також</a:t>
            </a:r>
            <a:r>
              <a:rPr lang="ru-RU" dirty="0"/>
              <a:t> для </a:t>
            </a:r>
            <a:r>
              <a:rPr lang="ru-RU" dirty="0" err="1"/>
              <a:t>деяких</a:t>
            </a:r>
            <a:r>
              <a:rPr lang="ru-RU" dirty="0"/>
              <a:t> </a:t>
            </a:r>
            <a:r>
              <a:rPr lang="ru-RU" dirty="0" err="1"/>
              <a:t>алгоритмів</a:t>
            </a:r>
            <a:r>
              <a:rPr lang="ru-RU" dirty="0"/>
              <a:t> </a:t>
            </a:r>
            <a:r>
              <a:rPr lang="ru-RU" dirty="0" err="1"/>
              <a:t>навчання</a:t>
            </a:r>
            <a:r>
              <a:rPr lang="ru-RU" dirty="0"/>
              <a:t> </a:t>
            </a:r>
            <a:r>
              <a:rPr lang="ru-RU" dirty="0" err="1"/>
              <a:t>мережі</a:t>
            </a:r>
            <a:r>
              <a:rPr lang="ru-RU" dirty="0"/>
              <a:t> </a:t>
            </a:r>
            <a:r>
              <a:rPr lang="ru-RU" dirty="0" err="1"/>
              <a:t>необхідно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вона </a:t>
            </a:r>
            <a:r>
              <a:rPr lang="ru-RU" dirty="0" err="1"/>
              <a:t>була</a:t>
            </a:r>
            <a:r>
              <a:rPr lang="ru-RU" dirty="0"/>
              <a:t> </a:t>
            </a:r>
            <a:r>
              <a:rPr lang="ru-RU" dirty="0" err="1"/>
              <a:t>безперервно</a:t>
            </a:r>
            <a:r>
              <a:rPr lang="ru-RU" dirty="0"/>
              <a:t> </a:t>
            </a:r>
            <a:r>
              <a:rPr lang="ru-RU" dirty="0" err="1"/>
              <a:t>диференційовною</a:t>
            </a:r>
            <a:r>
              <a:rPr lang="ru-RU" dirty="0"/>
              <a:t> на </a:t>
            </a:r>
            <a:r>
              <a:rPr lang="ru-RU" dirty="0" err="1"/>
              <a:t>всій</a:t>
            </a:r>
            <a:r>
              <a:rPr lang="ru-RU" dirty="0"/>
              <a:t> </a:t>
            </a:r>
            <a:r>
              <a:rPr lang="ru-RU" dirty="0" err="1"/>
              <a:t>числової</a:t>
            </a:r>
            <a:r>
              <a:rPr lang="ru-RU" dirty="0"/>
              <a:t> </a:t>
            </a:r>
            <a:r>
              <a:rPr lang="ru-RU" dirty="0" err="1"/>
              <a:t>осі</a:t>
            </a:r>
            <a:r>
              <a:rPr lang="ru-RU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1052736"/>
            <a:ext cx="6096000" cy="4581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3088" y="5664889"/>
            <a:ext cx="5623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А) – порогова, Б) – лінійна, В) – гіперболічний тангенс, </a:t>
            </a:r>
          </a:p>
          <a:p>
            <a:pPr algn="ctr"/>
            <a:r>
              <a:rPr lang="uk-UA" dirty="0"/>
              <a:t>Г) – </a:t>
            </a:r>
            <a:r>
              <a:rPr lang="uk-UA" dirty="0" err="1"/>
              <a:t>сигмоїда</a:t>
            </a:r>
            <a:r>
              <a:rPr lang="uk-UA" dirty="0"/>
              <a:t> (логістична)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1766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9876" y="275575"/>
            <a:ext cx="9144001" cy="815752"/>
          </a:xfrm>
        </p:spPr>
        <p:txBody>
          <a:bodyPr/>
          <a:lstStyle/>
          <a:p>
            <a:r>
              <a:rPr lang="uk-UA" dirty="0"/>
              <a:t>Можливості нейрона</a:t>
            </a:r>
            <a:endParaRPr lang="ru-RU" dirty="0"/>
          </a:p>
        </p:txBody>
      </p:sp>
      <p:pic>
        <p:nvPicPr>
          <p:cNvPr id="5122" name="Picture 2" descr="Файл:Artificial Neuron A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9" y="1316878"/>
            <a:ext cx="41624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6462" y="368860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785" y="3815003"/>
            <a:ext cx="4536347" cy="2428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74628" y="622367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50" y="4293097"/>
            <a:ext cx="4162424" cy="19507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4361" y="616625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  <a:endParaRPr lang="ru-RU" dirty="0"/>
          </a:p>
        </p:txBody>
      </p:sp>
      <p:pic>
        <p:nvPicPr>
          <p:cNvPr id="5124" name="Picture 4" descr="Картинки по запросу штучний нейрон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785" y="1316878"/>
            <a:ext cx="4536347" cy="227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23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_TF02895261.potx" id="{B6CEA06A-6068-4B4A-BA2F-705122E61509}" vid="{D5DC9138-7F6C-4334-982D-29E09F89611B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Бизнес-презентация с синим цифровым тоннелем (широкоэкранный формат)</Template>
  <TotalTime>0</TotalTime>
  <Words>1024</Words>
  <Application>Microsoft Office PowerPoint</Application>
  <PresentationFormat>Произвольный</PresentationFormat>
  <Paragraphs>132</Paragraphs>
  <Slides>26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Corbel</vt:lpstr>
      <vt:lpstr>Синий цифровой тоннель (16 x 9)</vt:lpstr>
      <vt:lpstr>Курсова робота  «Розробка моделі багатошарової штучної  нейронної мережі»</vt:lpstr>
      <vt:lpstr>Штучна нейронна мережа</vt:lpstr>
      <vt:lpstr>Деякі проблеми, розв'язувані в контексті нейромоделювання</vt:lpstr>
      <vt:lpstr>Сучасні штучні НС по складності та “інтелекту” наближаються до нервової системи таргана, і вже зараз демонструють коштовні властивості: </vt:lpstr>
      <vt:lpstr>Сфери застосування нейронних мереж:</vt:lpstr>
      <vt:lpstr>Постановка задачі</vt:lpstr>
      <vt:lpstr>Штучний нейрон</vt:lpstr>
      <vt:lpstr>Функції активації</vt:lpstr>
      <vt:lpstr>Можливості нейрона</vt:lpstr>
      <vt:lpstr>Проблема XOR</vt:lpstr>
      <vt:lpstr>Багатошарові нейронні мережі </vt:lpstr>
      <vt:lpstr>Навчання. Функція втрат</vt:lpstr>
      <vt:lpstr>Градієнтний спуск</vt:lpstr>
      <vt:lpstr>∂E/(∂w_ij )=  ∂E/(∂y_j )⋅(∂y_j)/(ds_j )⋅(ds_j)/(∂w_ij )</vt:lpstr>
      <vt:lpstr> ∆w_ij^((n))  =-η⋅δ_j^((n))⋅y_j^((n-1) )</vt:lpstr>
      <vt:lpstr>Регуляризація </vt:lpstr>
      <vt:lpstr>Алгоритм зворотнього поширення помилки</vt:lpstr>
      <vt:lpstr>Недоліки і проблеми алгоритму</vt:lpstr>
      <vt:lpstr>Оптимальною будемо вважати траєкторію, зображену кубічною кривою Без’є.</vt:lpstr>
      <vt:lpstr>Реалізація. Інтерфейс користувача</vt:lpstr>
      <vt:lpstr>Реалізація. Структура класів</vt:lpstr>
      <vt:lpstr>Експерименти</vt:lpstr>
      <vt:lpstr>Готові рішення машинного навчання</vt:lpstr>
      <vt:lpstr>OpenCV</vt:lpstr>
      <vt:lpstr>Висновки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2017-04-23T13:15:40Z</dcterms:created>
  <dcterms:modified xsi:type="dcterms:W3CDTF">2017-04-25T12:44:11Z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